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0" r:id="rId5"/>
    <p:sldMasterId id="2147483721" r:id="rId6"/>
    <p:sldMasterId id="214748372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5143500" cx="9144000"/>
  <p:notesSz cx="6858000" cy="1762125"/>
  <p:embeddedFontLst>
    <p:embeddedFont>
      <p:font typeface="IBM Plex Sans"/>
      <p:regular r:id="rId25"/>
      <p:bold r:id="rId26"/>
      <p:italic r:id="rId27"/>
      <p:boldItalic r:id="rId28"/>
    </p:embeddedFont>
    <p:embeddedFont>
      <p:font typeface="Roboto"/>
      <p:regular r:id="rId29"/>
      <p:bold r:id="rId30"/>
      <p:italic r:id="rId31"/>
      <p:boldItalic r:id="rId32"/>
    </p:embeddedFont>
    <p:embeddedFont>
      <p:font typeface="Source Sans Pro SemiBold"/>
      <p:regular r:id="rId33"/>
      <p:bold r:id="rId34"/>
      <p:italic r:id="rId35"/>
      <p:boldItalic r:id="rId36"/>
    </p:embeddedFont>
    <p:embeddedFont>
      <p:font typeface="Montserrat"/>
      <p:regular r:id="rId37"/>
      <p:bold r:id="rId38"/>
      <p:italic r:id="rId39"/>
      <p:boldItalic r:id="rId40"/>
    </p:embeddedFont>
    <p:embeddedFont>
      <p:font typeface="Montserrat Light"/>
      <p:regular r:id="rId41"/>
      <p:bold r:id="rId42"/>
      <p:italic r:id="rId43"/>
      <p:boldItalic r:id="rId44"/>
    </p:embeddedFont>
    <p:embeddedFont>
      <p:font typeface="IBM Plex Sans Medium"/>
      <p:regular r:id="rId45"/>
      <p:bold r:id="rId46"/>
      <p:italic r:id="rId47"/>
      <p:boldItalic r:id="rId48"/>
    </p:embeddedFont>
    <p:embeddedFont>
      <p:font typeface="Quattrocento Sans"/>
      <p:regular r:id="rId49"/>
      <p:bold r:id="rId50"/>
      <p:italic r:id="rId51"/>
      <p:boldItalic r:id="rId52"/>
    </p:embeddedFont>
    <p:embeddedFont>
      <p:font typeface="Montserrat ExtraBold"/>
      <p:bold r:id="rId53"/>
      <p:boldItalic r:id="rId54"/>
    </p:embeddedFont>
    <p:embeddedFont>
      <p:font typeface="Source Sans Pro"/>
      <p:regular r:id="rId55"/>
      <p:bold r:id="rId56"/>
      <p:italic r:id="rId57"/>
      <p:boldItalic r:id="rId58"/>
    </p:embeddedFont>
    <p:embeddedFont>
      <p:font typeface="IBM Plex Sans SemiBold"/>
      <p:regular r:id="rId59"/>
      <p:bold r:id="rId60"/>
      <p:italic r:id="rId61"/>
      <p:boldItalic r:id="rId62"/>
    </p:embeddedFont>
    <p:embeddedFont>
      <p:font typeface="Century Gothic"/>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052FBA-279F-44A2-B82E-36F2E27375DE}">
  <a:tblStyle styleId="{55052FBA-279F-44A2-B82E-36F2E27375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MontserratLight-bold.fntdata"/><Relationship Id="rId41" Type="http://schemas.openxmlformats.org/officeDocument/2006/relationships/font" Target="fonts/MontserratLight-regular.fntdata"/><Relationship Id="rId44" Type="http://schemas.openxmlformats.org/officeDocument/2006/relationships/font" Target="fonts/MontserratLight-boldItalic.fntdata"/><Relationship Id="rId43" Type="http://schemas.openxmlformats.org/officeDocument/2006/relationships/font" Target="fonts/MontserratLight-italic.fntdata"/><Relationship Id="rId46" Type="http://schemas.openxmlformats.org/officeDocument/2006/relationships/font" Target="fonts/IBMPlexSansMedium-bold.fntdata"/><Relationship Id="rId45" Type="http://schemas.openxmlformats.org/officeDocument/2006/relationships/font" Target="fonts/IBMPlexSansMedium-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IBMPlexSansMedium-boldItalic.fntdata"/><Relationship Id="rId47" Type="http://schemas.openxmlformats.org/officeDocument/2006/relationships/font" Target="fonts/IBMPlexSansMedium-italic.fntdata"/><Relationship Id="rId49" Type="http://schemas.openxmlformats.org/officeDocument/2006/relationships/font" Target="fonts/QuattrocentoSa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SourceSansProSemiBold-regular.fntdata"/><Relationship Id="rId32" Type="http://schemas.openxmlformats.org/officeDocument/2006/relationships/font" Target="fonts/Roboto-boldItalic.fntdata"/><Relationship Id="rId35" Type="http://schemas.openxmlformats.org/officeDocument/2006/relationships/font" Target="fonts/SourceSansProSemiBold-italic.fntdata"/><Relationship Id="rId34" Type="http://schemas.openxmlformats.org/officeDocument/2006/relationships/font" Target="fonts/SourceSansProSemiBold-bold.fntdata"/><Relationship Id="rId37" Type="http://schemas.openxmlformats.org/officeDocument/2006/relationships/font" Target="fonts/Montserrat-regular.fntdata"/><Relationship Id="rId36" Type="http://schemas.openxmlformats.org/officeDocument/2006/relationships/font" Target="fonts/SourceSansProSemiBold-boldItalic.fntdata"/><Relationship Id="rId39" Type="http://schemas.openxmlformats.org/officeDocument/2006/relationships/font" Target="fonts/Montserrat-italic.fntdata"/><Relationship Id="rId38" Type="http://schemas.openxmlformats.org/officeDocument/2006/relationships/font" Target="fonts/Montserrat-bold.fntdata"/><Relationship Id="rId62" Type="http://schemas.openxmlformats.org/officeDocument/2006/relationships/font" Target="fonts/IBMPlexSansSemiBold-boldItalic.fntdata"/><Relationship Id="rId61" Type="http://schemas.openxmlformats.org/officeDocument/2006/relationships/font" Target="fonts/IBMPlexSansSemiBold-italic.fntdata"/><Relationship Id="rId20" Type="http://schemas.openxmlformats.org/officeDocument/2006/relationships/slide" Target="slides/slide12.xml"/><Relationship Id="rId64" Type="http://schemas.openxmlformats.org/officeDocument/2006/relationships/font" Target="fonts/CenturyGothic-bold.fntdata"/><Relationship Id="rId63" Type="http://schemas.openxmlformats.org/officeDocument/2006/relationships/font" Target="fonts/CenturyGothic-regular.fntdata"/><Relationship Id="rId22" Type="http://schemas.openxmlformats.org/officeDocument/2006/relationships/slide" Target="slides/slide14.xml"/><Relationship Id="rId66" Type="http://schemas.openxmlformats.org/officeDocument/2006/relationships/font" Target="fonts/CenturyGothic-boldItalic.fntdata"/><Relationship Id="rId21" Type="http://schemas.openxmlformats.org/officeDocument/2006/relationships/slide" Target="slides/slide13.xml"/><Relationship Id="rId65" Type="http://schemas.openxmlformats.org/officeDocument/2006/relationships/font" Target="fonts/CenturyGothic-italic.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IBMPlexSansSemiBold-bold.fntdata"/><Relationship Id="rId26" Type="http://schemas.openxmlformats.org/officeDocument/2006/relationships/font" Target="fonts/IBMPlexSans-bold.fntdata"/><Relationship Id="rId25" Type="http://schemas.openxmlformats.org/officeDocument/2006/relationships/font" Target="fonts/IBMPlexSans-regular.fntdata"/><Relationship Id="rId28" Type="http://schemas.openxmlformats.org/officeDocument/2006/relationships/font" Target="fonts/IBMPlexSans-boldItalic.fntdata"/><Relationship Id="rId27" Type="http://schemas.openxmlformats.org/officeDocument/2006/relationships/font" Target="fonts/IBMPlexSans-italic.fntdata"/><Relationship Id="rId29" Type="http://schemas.openxmlformats.org/officeDocument/2006/relationships/font" Target="fonts/Roboto-regular.fntdata"/><Relationship Id="rId51" Type="http://schemas.openxmlformats.org/officeDocument/2006/relationships/font" Target="fonts/QuattrocentoSans-italic.fntdata"/><Relationship Id="rId50" Type="http://schemas.openxmlformats.org/officeDocument/2006/relationships/font" Target="fonts/QuattrocentoSans-bold.fntdata"/><Relationship Id="rId53" Type="http://schemas.openxmlformats.org/officeDocument/2006/relationships/font" Target="fonts/MontserratExtraBold-bold.fntdata"/><Relationship Id="rId52" Type="http://schemas.openxmlformats.org/officeDocument/2006/relationships/font" Target="fonts/QuattrocentoSans-boldItalic.fntdata"/><Relationship Id="rId11" Type="http://schemas.openxmlformats.org/officeDocument/2006/relationships/slide" Target="slides/slide3.xml"/><Relationship Id="rId55" Type="http://schemas.openxmlformats.org/officeDocument/2006/relationships/font" Target="fonts/SourceSansPro-regular.fntdata"/><Relationship Id="rId10" Type="http://schemas.openxmlformats.org/officeDocument/2006/relationships/slide" Target="slides/slide2.xml"/><Relationship Id="rId54" Type="http://schemas.openxmlformats.org/officeDocument/2006/relationships/font" Target="fonts/MontserratExtraBold-boldItalic.fntdata"/><Relationship Id="rId13" Type="http://schemas.openxmlformats.org/officeDocument/2006/relationships/slide" Target="slides/slide5.xml"/><Relationship Id="rId57" Type="http://schemas.openxmlformats.org/officeDocument/2006/relationships/font" Target="fonts/SourceSansPro-italic.fntdata"/><Relationship Id="rId12" Type="http://schemas.openxmlformats.org/officeDocument/2006/relationships/slide" Target="slides/slide4.xml"/><Relationship Id="rId56" Type="http://schemas.openxmlformats.org/officeDocument/2006/relationships/font" Target="fonts/SourceSansPro-bold.fntdata"/><Relationship Id="rId15" Type="http://schemas.openxmlformats.org/officeDocument/2006/relationships/slide" Target="slides/slide7.xml"/><Relationship Id="rId59" Type="http://schemas.openxmlformats.org/officeDocument/2006/relationships/font" Target="fonts/IBMPlexSansSemiBold-regular.fntdata"/><Relationship Id="rId14" Type="http://schemas.openxmlformats.org/officeDocument/2006/relationships/slide" Target="slides/slide6.xml"/><Relationship Id="rId58" Type="http://schemas.openxmlformats.org/officeDocument/2006/relationships/font" Target="fonts/SourceSansPr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76100385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f76100385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9239819d0_1_536: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9239819d0_1_536: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Certifications to this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01e9ca2752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101e9ca2752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Our funding comes from two primary sources: 1) is Training/Certification.</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There’s the FOCP now and also FOFE. FOFA is in development as well as persona based trainings for Finance/Execs/etc.</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1e9ca275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1e9ca27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Importance by Size, Color by Status, Practitioner could be green (1500-4000 this year but want to accelerate).</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Cert: need to get more of community certified, drive more through our lists, and leverage more of LF's massive 10 figure training business</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Standards: metrics aren’t set.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Vendor members doing well.</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1e9ca2752_0_582: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1e9ca2752_0_582: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761003c22_0_14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f761003c22_0_14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9239819d0_1_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9239819d0_1_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09239819d0_1_128: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09239819d0_1_128: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5d3e58f89_1_28: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5d3e58f89_1_28: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9faefb254_4_1:notes"/>
          <p:cNvSpPr/>
          <p:nvPr>
            <p:ph idx="2" type="sldImg"/>
          </p:nvPr>
        </p:nvSpPr>
        <p:spPr>
          <a:xfrm>
            <a:off x="381000" y="887224"/>
            <a:ext cx="6096000" cy="443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f9faefb254_4_1:notes"/>
          <p:cNvSpPr txBox="1"/>
          <p:nvPr>
            <p:ph idx="1" type="body"/>
          </p:nvPr>
        </p:nvSpPr>
        <p:spPr>
          <a:xfrm>
            <a:off x="701040" y="5750345"/>
            <a:ext cx="5608200" cy="4704600"/>
          </a:xfrm>
          <a:prstGeom prst="rect">
            <a:avLst/>
          </a:prstGeom>
          <a:noFill/>
          <a:ln>
            <a:noFill/>
          </a:ln>
        </p:spPr>
        <p:txBody>
          <a:bodyPr anchorCtr="0" anchor="t" bIns="46400" lIns="92825" spcFirstLastPara="1" rIns="92825" wrap="square" tIns="46400">
            <a:noAutofit/>
          </a:bodyPr>
          <a:lstStyle/>
          <a:p>
            <a:pPr indent="0" lvl="0" marL="0" marR="0" rtl="0" algn="l">
              <a:lnSpc>
                <a:spcPct val="100000"/>
              </a:lnSpc>
              <a:spcBef>
                <a:spcPts val="0"/>
              </a:spcBef>
              <a:spcAft>
                <a:spcPts val="0"/>
              </a:spcAft>
              <a:buClr>
                <a:schemeClr val="dk1"/>
              </a:buClr>
              <a:buSzPts val="1200"/>
              <a:buFont typeface="Calibri"/>
              <a:buNone/>
            </a:pPr>
            <a:r>
              <a:rPr lang="en"/>
              <a:t>Cloud is critical to success by bringing </a:t>
            </a:r>
            <a:br>
              <a:rPr lang="en"/>
            </a:br>
            <a:br>
              <a:rPr lang="en"/>
            </a:br>
            <a:r>
              <a:rPr lang="en"/>
              <a:t>The new cloud economy has us facing some new realities in the IT world: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Traditional procurement silos have broken down, buying is decentralized, and it’s only getting more so</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Cloud adoption, once the purview of CTOs and the location of science-fair projects now represents MATERIAL and substantial costs for many companies, and it’s only growing</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What you buy in the cloud is variable, it changes month to month, day to day, minute to minute. It’s not predictable, and it’s hard to forecast well using traditional methods. And with over 1M Cloud SKUs out there, it’s only getting more complex.</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In a cloud world of vast supply, plentiful options and few constraints on your spending, inefficiency is inevitable. But all businesses must focus on efficiency, and need the information to create it. Further, macroeconomic pressures – elections, Brexit, and the coming economic downturn (eventually there will be one) – require even more ruthless efficiency measures.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Inefficiency becomes a target on IT’s back (very important) in a downturn.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Luckily, there’s also a new operating model for the cloud to help address these realities. </a:t>
            </a:r>
            <a:endParaRPr/>
          </a:p>
          <a:p>
            <a:pPr indent="0" lvl="0" marL="0" rtl="0" algn="l">
              <a:spcBef>
                <a:spcPts val="0"/>
              </a:spcBef>
              <a:spcAft>
                <a:spcPts val="0"/>
              </a:spcAft>
              <a:buNone/>
            </a:pPr>
            <a:r>
              <a:t/>
            </a:r>
            <a:endParaRPr/>
          </a:p>
        </p:txBody>
      </p:sp>
      <p:sp>
        <p:nvSpPr>
          <p:cNvPr id="414" name="Google Shape;414;gf9faefb254_4_1:notes"/>
          <p:cNvSpPr txBox="1"/>
          <p:nvPr>
            <p:ph idx="12" type="sldNum"/>
          </p:nvPr>
        </p:nvSpPr>
        <p:spPr>
          <a:xfrm>
            <a:off x="3970938" y="11349257"/>
            <a:ext cx="3037800" cy="599700"/>
          </a:xfrm>
          <a:prstGeom prst="rect">
            <a:avLst/>
          </a:prstGeom>
          <a:noFill/>
          <a:ln>
            <a:noFill/>
          </a:ln>
        </p:spPr>
        <p:txBody>
          <a:bodyPr anchorCtr="0" anchor="b" bIns="46400" lIns="92825" spcFirstLastPara="1" rIns="92825" wrap="square" tIns="464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76100385c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f76100385c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chemeClr val="dk2"/>
                </a:solidFill>
              </a:rPr>
              <a:t>FinOps is an evolving public cloud management discipline that</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Uses best practices and cultural change to</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Engage technology, finance and product teams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To collaborate on data-driven spending decisions</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That align the whole organization to achieve maximum business value</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By matching public cloud spending to actual customer demand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Throughout the entire IT lifecycle</a:t>
            </a:r>
            <a:endParaRPr sz="1400">
              <a:solidFill>
                <a:schemeClr val="dk2"/>
              </a:solidFill>
            </a:endParaRPr>
          </a:p>
          <a:p>
            <a:pPr indent="0" lvl="0" marL="0" rtl="0" algn="l">
              <a:lnSpc>
                <a:spcPct val="100000"/>
              </a:lnSpc>
              <a:spcBef>
                <a:spcPts val="0"/>
              </a:spcBef>
              <a:spcAft>
                <a:spcPts val="0"/>
              </a:spcAft>
              <a:buNone/>
            </a:pPr>
            <a:r>
              <a:t/>
            </a:r>
            <a:endParaRPr sz="1400">
              <a:solidFill>
                <a:schemeClr val="dk2"/>
              </a:solidFill>
            </a:endParaRPr>
          </a:p>
          <a:p>
            <a:pPr indent="0" lvl="0" marL="0" rtl="0" algn="l">
              <a:lnSpc>
                <a:spcPct val="100000"/>
              </a:lnSpc>
              <a:spcBef>
                <a:spcPts val="0"/>
              </a:spcBef>
              <a:spcAft>
                <a:spcPts val="0"/>
              </a:spcAft>
              <a:buNone/>
            </a:pPr>
            <a:r>
              <a:rPr lang="en" sz="1400">
                <a:solidFill>
                  <a:schemeClr val="dk2"/>
                </a:solidFill>
              </a:rPr>
              <a:t>This is just rewriting, it’s probably fine as is until we can have an official summit to wrangle it some more.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Definition of FinOps</a:t>
            </a:r>
            <a:br>
              <a:rPr lang="en" sz="1400">
                <a:solidFill>
                  <a:schemeClr val="dk2"/>
                </a:solidFill>
              </a:rPr>
            </a:br>
            <a:br>
              <a:rPr lang="en" sz="1400">
                <a:solidFill>
                  <a:schemeClr val="dk2"/>
                </a:solidFill>
              </a:rPr>
            </a:br>
            <a:br>
              <a:rPr lang="en" sz="1400">
                <a:solidFill>
                  <a:schemeClr val="dk2"/>
                </a:solidFill>
              </a:rPr>
            </a:br>
            <a:br>
              <a:rPr lang="en" sz="1400">
                <a:solidFill>
                  <a:schemeClr val="dk2"/>
                </a:solidFill>
              </a:rPr>
            </a:br>
            <a:r>
              <a:rPr lang="en" sz="1400">
                <a:solidFill>
                  <a:schemeClr val="dk2"/>
                </a:solidFill>
              </a:rPr>
              <a:t>Spend 4 minutes</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For many organizations, FinOps, is the new operating model for the Cloud.</a:t>
            </a:r>
            <a:endParaRPr sz="1400">
              <a:solidFill>
                <a:schemeClr val="dk2"/>
              </a:solidFill>
              <a:latin typeface="Arial"/>
              <a:ea typeface="Arial"/>
              <a:cs typeface="Arial"/>
              <a:sym typeface="Arial"/>
            </a:endParaRPr>
          </a:p>
          <a:p>
            <a:pPr indent="-317500" lvl="0" marL="457200" rtl="0" algn="l">
              <a:lnSpc>
                <a:spcPct val="100000"/>
              </a:lnSpc>
              <a:spcBef>
                <a:spcPts val="0"/>
              </a:spcBef>
              <a:spcAft>
                <a:spcPts val="0"/>
              </a:spcAft>
              <a:buClr>
                <a:schemeClr val="dk2"/>
              </a:buClr>
              <a:buSzPts val="1400"/>
              <a:buFont typeface="Arial"/>
              <a:buChar char="●"/>
            </a:pPr>
            <a:r>
              <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FinOps is the practice of bringing technology, business and finance together to master the unit economics of cloud for competitive advantage.</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It brings financial accountability to the variable spend model of cloud.</a:t>
            </a:r>
            <a:endParaRPr sz="1400">
              <a:solidFill>
                <a:schemeClr val="dk2"/>
              </a:solidFill>
            </a:endParaRPr>
          </a:p>
          <a:p>
            <a:pPr indent="-317500" lvl="0" marL="4572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Read the bullets</a:t>
            </a:r>
            <a:endParaRPr sz="1400">
              <a:solidFill>
                <a:schemeClr val="dk2"/>
              </a:solidFill>
            </a:endParaRPr>
          </a:p>
          <a:p>
            <a:pPr indent="-317500" lvl="1" marL="9144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FinOps. Is a prescriptive model of actions, best practices and culture</a:t>
            </a:r>
            <a:endParaRPr sz="1400">
              <a:solidFill>
                <a:schemeClr val="dk2"/>
              </a:solidFill>
            </a:endParaRPr>
          </a:p>
          <a:p>
            <a:pPr indent="-317500" lvl="1" marL="9144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Enabling DevOps, Finance and Business teams </a:t>
            </a:r>
            <a:endParaRPr sz="1400">
              <a:solidFill>
                <a:schemeClr val="dk2"/>
              </a:solidFill>
            </a:endParaRPr>
          </a:p>
          <a:p>
            <a:pPr indent="-317500" lvl="1" marL="9144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To make decisions that increase business value</a:t>
            </a:r>
            <a:endParaRPr sz="1400">
              <a:solidFill>
                <a:schemeClr val="dk2"/>
              </a:solidFill>
            </a:endParaRPr>
          </a:p>
          <a:p>
            <a:pPr indent="0" lvl="0" marL="0" rtl="0" algn="l">
              <a:lnSpc>
                <a:spcPct val="140000"/>
              </a:lnSpc>
              <a:spcBef>
                <a:spcPts val="0"/>
              </a:spcBef>
              <a:spcAft>
                <a:spcPts val="0"/>
              </a:spcAft>
              <a:buNone/>
            </a:pPr>
            <a:r>
              <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Highlight competitive advantage. Velocity is the new currency. Low performance can directly impact the top and bottom line. Competitors are doing this and trying to put you out of business.</a:t>
            </a:r>
            <a:endParaRPr sz="1400">
              <a:solidFill>
                <a:schemeClr val="dk2"/>
              </a:solidFill>
              <a:latin typeface="Arial"/>
              <a:ea typeface="Arial"/>
              <a:cs typeface="Arial"/>
              <a:sym typeface="Arial"/>
            </a:endParaRPr>
          </a:p>
          <a:p>
            <a:pPr indent="0" lvl="0" marL="0" rtl="0" algn="l">
              <a:lnSpc>
                <a:spcPct val="140000"/>
              </a:lnSpc>
              <a:spcBef>
                <a:spcPts val="0"/>
              </a:spcBef>
              <a:spcAft>
                <a:spcPts val="0"/>
              </a:spcAft>
              <a:buNone/>
            </a:pPr>
            <a:r>
              <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Prescriptive set of processes THAT HAVE TO BE DONE CONTINUALLY</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Systems/Actions</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Best practices</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Culture</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Culture of accountability</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Getting product, finance and business teams to collaborate</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Make real-time decisions related to tradeoffs between cost and speed</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That drive decisions that increase business value</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Improve efficiency and better align costs to business needs</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Better forecasting of cloud costs.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In the same way DevOps allowed IT to speed up to meet business demand</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FinOps allows Finance and the Business to work together with IT at speed and at scale</a:t>
            </a:r>
            <a:endParaRPr sz="1400">
              <a:solidFill>
                <a:schemeClr val="dk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4deeb248b_0_707: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4deeb248b_0_707: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Roboto"/>
              <a:buAutoNum type="arabicPeriod"/>
            </a:pPr>
            <a:r>
              <a:rPr lang="en" sz="1800">
                <a:solidFill>
                  <a:srgbClr val="595959"/>
                </a:solidFill>
                <a:latin typeface="Roboto"/>
                <a:ea typeface="Roboto"/>
                <a:cs typeface="Roboto"/>
                <a:sym typeface="Roboto"/>
              </a:rPr>
              <a:t>Getting engineers to take action on cost optimization” is the clear winner here-- it’s a challenge all FinOps teams seem to face. Other big challenges include allocating shared and unallocated costs, forecasting variable spend, aligning tech and finance teams, reporting on container costs, and reducing waste.</a:t>
            </a:r>
            <a:endParaRPr sz="1800">
              <a:solidFill>
                <a:srgbClr val="595959"/>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0941ef29c_1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110941ef29c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The FinOps Framework describes the</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Principles that drive our FinOps practices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The Personas that FinOps must support as stakeholders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The best practices and process models that allow us to accomplish this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And the Domains of activity we will have to perform in our FinOps practice</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spcBef>
                <a:spcPts val="0"/>
              </a:spcBef>
              <a:spcAft>
                <a:spcPts val="0"/>
              </a:spcAft>
              <a:buClr>
                <a:schemeClr val="dk1"/>
              </a:buClr>
              <a:buSzPts val="1100"/>
              <a:buFont typeface="Arial"/>
              <a:buNone/>
            </a:pPr>
            <a:r>
              <a:rPr lang="en">
                <a:solidFill>
                  <a:schemeClr val="dk1"/>
                </a:solidFill>
              </a:rPr>
              <a:t>You May have heard the Framework called the FinOps Capability Model, or the FinOps Function model previously.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Updated beginning in Fall 2021, will continue to be modified as time goes on, but is largely stable as of January 2022.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FinOps practitioners will perform activities in each of these domains as they build a FinOps team and drive the cultural change that FinOps brings into their organizations.</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2"/>
                </a:solidFill>
              </a:rPr>
              <a:t>There are Capabilities within each Domain that describe the detailed activities that a </a:t>
            </a:r>
            <a:endParaRPr sz="14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2"/>
              </a:solidFill>
            </a:endParaRPr>
          </a:p>
          <a:p>
            <a:pPr indent="0" lvl="0" marL="0" rtl="0" algn="l">
              <a:lnSpc>
                <a:spcPct val="115000"/>
              </a:lnSpc>
              <a:spcBef>
                <a:spcPts val="0"/>
              </a:spcBef>
              <a:spcAft>
                <a:spcPts val="0"/>
              </a:spcAft>
              <a:buSzPts val="1100"/>
              <a:buNone/>
            </a:pPr>
            <a:r>
              <a:t/>
            </a:r>
            <a:endParaRPr sz="1400">
              <a:solidFill>
                <a:schemeClr val="dk2"/>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9faefb254_5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9faefb254_5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9faefb254_5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f9faefb254_5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1e9ca2752_0_75: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1e9ca2752_0_75: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s://www.finops.org/introduction/how-to-use/"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2.png"/><Relationship Id="rId4"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0.png"/><Relationship Id="rId4" Type="http://schemas.openxmlformats.org/officeDocument/2006/relationships/image" Target="../media/image3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hyperlink" Target="https://www.finops.org/introduction/how-to-use/"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www.finops.org/introduction/how-to-use/"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49.png"/><Relationship Id="rId4" Type="http://schemas.openxmlformats.org/officeDocument/2006/relationships/image" Target="../media/image4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4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4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5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 Id="rId3" Type="http://schemas.openxmlformats.org/officeDocument/2006/relationships/image" Target="../media/image5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6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6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7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6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0" y="0"/>
            <a:ext cx="3176576" cy="1175700"/>
          </a:xfrm>
          <a:prstGeom prst="rect">
            <a:avLst/>
          </a:prstGeom>
          <a:noFill/>
          <a:ln>
            <a:noFill/>
          </a:ln>
        </p:spPr>
      </p:pic>
      <p:pic>
        <p:nvPicPr>
          <p:cNvPr id="14" name="Google Shape;14;p2"/>
          <p:cNvPicPr preferRelativeResize="0"/>
          <p:nvPr/>
        </p:nvPicPr>
        <p:blipFill>
          <a:blip r:embed="rId3">
            <a:alphaModFix/>
          </a:blip>
          <a:stretch>
            <a:fillRect/>
          </a:stretch>
        </p:blipFill>
        <p:spPr>
          <a:xfrm>
            <a:off x="5615225" y="4350900"/>
            <a:ext cx="3528776"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8" name="Shape 58"/>
        <p:cNvGrpSpPr/>
        <p:nvPr/>
      </p:nvGrpSpPr>
      <p:grpSpPr>
        <a:xfrm>
          <a:off x="0" y="0"/>
          <a:ext cx="0" cy="0"/>
          <a:chOff x="0" y="0"/>
          <a:chExt cx="0" cy="0"/>
        </a:xfrm>
      </p:grpSpPr>
      <p:sp>
        <p:nvSpPr>
          <p:cNvPr id="59" name="Google Shape;59;p1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1"/>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62" name="Google Shape;62;p11"/>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63" name="Shape 63"/>
        <p:cNvGrpSpPr/>
        <p:nvPr/>
      </p:nvGrpSpPr>
      <p:grpSpPr>
        <a:xfrm>
          <a:off x="0" y="0"/>
          <a:ext cx="0" cy="0"/>
          <a:chOff x="0" y="0"/>
          <a:chExt cx="0" cy="0"/>
        </a:xfrm>
      </p:grpSpPr>
      <p:sp>
        <p:nvSpPr>
          <p:cNvPr id="64" name="Google Shape;64;p1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67" name="Google Shape;67;p1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68" name="Google Shape;68;p1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1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 name="Google Shape;7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3"/>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73" name="Google Shape;73;p1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74" name="Google Shape;74;p13"/>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1FA382"/>
        </a:solidFill>
      </p:bgPr>
    </p:bg>
    <p:spTree>
      <p:nvGrpSpPr>
        <p:cNvPr id="75" name="Shape 75"/>
        <p:cNvGrpSpPr/>
        <p:nvPr/>
      </p:nvGrpSpPr>
      <p:grpSpPr>
        <a:xfrm>
          <a:off x="0" y="0"/>
          <a:ext cx="0" cy="0"/>
          <a:chOff x="0" y="0"/>
          <a:chExt cx="0" cy="0"/>
        </a:xfrm>
      </p:grpSpPr>
      <p:sp>
        <p:nvSpPr>
          <p:cNvPr id="76" name="Google Shape;76;p14"/>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4"/>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4"/>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79" name="Shape 79"/>
        <p:cNvGrpSpPr/>
        <p:nvPr/>
      </p:nvGrpSpPr>
      <p:grpSpPr>
        <a:xfrm>
          <a:off x="0" y="0"/>
          <a:ext cx="0" cy="0"/>
          <a:chOff x="0" y="0"/>
          <a:chExt cx="0" cy="0"/>
        </a:xfrm>
      </p:grpSpPr>
      <p:pic>
        <p:nvPicPr>
          <p:cNvPr id="80" name="Google Shape;80;p1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1" name="Google Shape;81;p1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2" name="Google Shape;82;p15"/>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3" name="Google Shape;83;p15"/>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7" name="Google Shape;8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8" name="Google Shape;88;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6"/>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pic>
        <p:nvPicPr>
          <p:cNvPr id="90" name="Google Shape;90;p16"/>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93" name="Google Shape;93;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94" name="Google Shape;94;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17"/>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97" name="Google Shape;97;p1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Side Bar 1">
  <p:cSld name="TITLE_AND_TWO_COLUMNS_1_1">
    <p:spTree>
      <p:nvGrpSpPr>
        <p:cNvPr id="98" name="Shape 98"/>
        <p:cNvGrpSpPr/>
        <p:nvPr/>
      </p:nvGrpSpPr>
      <p:grpSpPr>
        <a:xfrm>
          <a:off x="0" y="0"/>
          <a:ext cx="0" cy="0"/>
          <a:chOff x="0" y="0"/>
          <a:chExt cx="0" cy="0"/>
        </a:xfrm>
      </p:grpSpPr>
      <p:sp>
        <p:nvSpPr>
          <p:cNvPr id="99" name="Google Shape;99;p18"/>
          <p:cNvSpPr/>
          <p:nvPr/>
        </p:nvSpPr>
        <p:spPr>
          <a:xfrm>
            <a:off x="6665050" y="0"/>
            <a:ext cx="2481300" cy="4654500"/>
          </a:xfrm>
          <a:prstGeom prst="rect">
            <a:avLst/>
          </a:prstGeom>
          <a:solidFill>
            <a:srgbClr val="6BCA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rgbClr val="FFFFFF"/>
              </a:solidFill>
              <a:latin typeface="Montserrat Light"/>
              <a:ea typeface="Montserrat Light"/>
              <a:cs typeface="Montserrat Light"/>
              <a:sym typeface="Montserrat Light"/>
            </a:endParaRPr>
          </a:p>
        </p:txBody>
      </p:sp>
      <p:sp>
        <p:nvSpPr>
          <p:cNvPr id="100" name="Google Shape;100;p18"/>
          <p:cNvSpPr txBox="1"/>
          <p:nvPr>
            <p:ph type="title"/>
          </p:nvPr>
        </p:nvSpPr>
        <p:spPr>
          <a:xfrm>
            <a:off x="311700" y="231625"/>
            <a:ext cx="62271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8"/>
          <p:cNvSpPr txBox="1"/>
          <p:nvPr>
            <p:ph idx="1" type="body"/>
          </p:nvPr>
        </p:nvSpPr>
        <p:spPr>
          <a:xfrm>
            <a:off x="6855684" y="879163"/>
            <a:ext cx="2103900" cy="2458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02" name="Google Shape;102;p18"/>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8"/>
          <p:cNvSpPr txBox="1"/>
          <p:nvPr>
            <p:ph idx="2" type="subTitle"/>
          </p:nvPr>
        </p:nvSpPr>
        <p:spPr>
          <a:xfrm>
            <a:off x="6855684" y="292906"/>
            <a:ext cx="2103900" cy="572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200">
                <a:solidFill>
                  <a:srgbClr val="FFFFFF"/>
                </a:solidFill>
                <a:latin typeface="Montserrat"/>
                <a:ea typeface="Montserrat"/>
                <a:cs typeface="Montserrat"/>
                <a:sym typeface="Montserrat"/>
              </a:defRPr>
            </a:lvl1pPr>
            <a:lvl2pPr lvl="1" rtl="0">
              <a:spcBef>
                <a:spcPts val="1200"/>
              </a:spcBef>
              <a:spcAft>
                <a:spcPts val="0"/>
              </a:spcAft>
              <a:buNone/>
              <a:defRPr b="1" sz="1200">
                <a:solidFill>
                  <a:srgbClr val="FFFFFF"/>
                </a:solidFill>
                <a:latin typeface="Montserrat"/>
                <a:ea typeface="Montserrat"/>
                <a:cs typeface="Montserrat"/>
                <a:sym typeface="Montserrat"/>
              </a:defRPr>
            </a:lvl2pPr>
            <a:lvl3pPr lvl="2" rtl="0">
              <a:spcBef>
                <a:spcPts val="1200"/>
              </a:spcBef>
              <a:spcAft>
                <a:spcPts val="0"/>
              </a:spcAft>
              <a:buNone/>
              <a:defRPr b="1" sz="1200">
                <a:solidFill>
                  <a:srgbClr val="FFFFFF"/>
                </a:solidFill>
                <a:latin typeface="Montserrat"/>
                <a:ea typeface="Montserrat"/>
                <a:cs typeface="Montserrat"/>
                <a:sym typeface="Montserrat"/>
              </a:defRPr>
            </a:lvl3pPr>
            <a:lvl4pPr lvl="3" rtl="0">
              <a:spcBef>
                <a:spcPts val="1200"/>
              </a:spcBef>
              <a:spcAft>
                <a:spcPts val="0"/>
              </a:spcAft>
              <a:buNone/>
              <a:defRPr b="1" sz="1200">
                <a:solidFill>
                  <a:srgbClr val="FFFFFF"/>
                </a:solidFill>
                <a:latin typeface="Montserrat"/>
                <a:ea typeface="Montserrat"/>
                <a:cs typeface="Montserrat"/>
                <a:sym typeface="Montserrat"/>
              </a:defRPr>
            </a:lvl4pPr>
            <a:lvl5pPr lvl="4" rtl="0">
              <a:spcBef>
                <a:spcPts val="1200"/>
              </a:spcBef>
              <a:spcAft>
                <a:spcPts val="0"/>
              </a:spcAft>
              <a:buNone/>
              <a:defRPr b="1" sz="1200">
                <a:solidFill>
                  <a:srgbClr val="FFFFFF"/>
                </a:solidFill>
                <a:latin typeface="Montserrat"/>
                <a:ea typeface="Montserrat"/>
                <a:cs typeface="Montserrat"/>
                <a:sym typeface="Montserrat"/>
              </a:defRPr>
            </a:lvl5pPr>
            <a:lvl6pPr lvl="5" rtl="0">
              <a:spcBef>
                <a:spcPts val="1200"/>
              </a:spcBef>
              <a:spcAft>
                <a:spcPts val="0"/>
              </a:spcAft>
              <a:buNone/>
              <a:defRPr b="1" sz="1200">
                <a:solidFill>
                  <a:srgbClr val="FFFFFF"/>
                </a:solidFill>
                <a:latin typeface="Montserrat"/>
                <a:ea typeface="Montserrat"/>
                <a:cs typeface="Montserrat"/>
                <a:sym typeface="Montserrat"/>
              </a:defRPr>
            </a:lvl6pPr>
            <a:lvl7pPr lvl="6" rtl="0">
              <a:spcBef>
                <a:spcPts val="1200"/>
              </a:spcBef>
              <a:spcAft>
                <a:spcPts val="0"/>
              </a:spcAft>
              <a:buNone/>
              <a:defRPr b="1" sz="1200">
                <a:solidFill>
                  <a:srgbClr val="FFFFFF"/>
                </a:solidFill>
                <a:latin typeface="Montserrat"/>
                <a:ea typeface="Montserrat"/>
                <a:cs typeface="Montserrat"/>
                <a:sym typeface="Montserrat"/>
              </a:defRPr>
            </a:lvl7pPr>
            <a:lvl8pPr lvl="7" rtl="0">
              <a:spcBef>
                <a:spcPts val="1200"/>
              </a:spcBef>
              <a:spcAft>
                <a:spcPts val="0"/>
              </a:spcAft>
              <a:buNone/>
              <a:defRPr b="1" sz="1200">
                <a:solidFill>
                  <a:srgbClr val="FFFFFF"/>
                </a:solidFill>
                <a:latin typeface="Montserrat"/>
                <a:ea typeface="Montserrat"/>
                <a:cs typeface="Montserrat"/>
                <a:sym typeface="Montserrat"/>
              </a:defRPr>
            </a:lvl8pPr>
            <a:lvl9pPr lvl="8" rtl="0">
              <a:spcBef>
                <a:spcPts val="1200"/>
              </a:spcBef>
              <a:spcAft>
                <a:spcPts val="1200"/>
              </a:spcAft>
              <a:buNone/>
              <a:defRPr b="1" sz="12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31631"/>
            <a:ext cx="8520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19"/>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9" name="Google Shape;109;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0" name="Google Shape;110;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2">
            <a:alphaModFix/>
          </a:blip>
          <a:stretch>
            <a:fillRect/>
          </a:stretch>
        </p:blipFill>
        <p:spPr>
          <a:xfrm>
            <a:off x="7721664" y="0"/>
            <a:ext cx="1422336" cy="980623"/>
          </a:xfrm>
          <a:prstGeom prst="rect">
            <a:avLst/>
          </a:prstGeom>
          <a:noFill/>
          <a:ln>
            <a:noFill/>
          </a:ln>
        </p:spPr>
      </p:pic>
      <p:pic>
        <p:nvPicPr>
          <p:cNvPr id="19" name="Google Shape;19;p3"/>
          <p:cNvPicPr preferRelativeResize="0"/>
          <p:nvPr/>
        </p:nvPicPr>
        <p:blipFill>
          <a:blip r:embed="rId3">
            <a:alphaModFix/>
          </a:blip>
          <a:stretch>
            <a:fillRect/>
          </a:stretch>
        </p:blipFill>
        <p:spPr>
          <a:xfrm>
            <a:off x="0" y="4162875"/>
            <a:ext cx="1959327" cy="980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13" name="Google Shape;113;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114" name="Google Shape;114;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21"/>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116" name="Google Shape;116;p21"/>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 header 1 1">
    <p:bg>
      <p:bgPr>
        <a:solidFill>
          <a:srgbClr val="2D3F50"/>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600"/>
              <a:buFont typeface="Roboto"/>
              <a:buNone/>
              <a:defRPr sz="3600">
                <a:solidFill>
                  <a:schemeClr val="lt1"/>
                </a:solidFill>
                <a:latin typeface="Roboto"/>
                <a:ea typeface="Roboto"/>
                <a:cs typeface="Roboto"/>
                <a:sym typeface="Roboto"/>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119" name="Google Shape;119;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0" name="Google Shape;120;p22"/>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_AND_BODY_4_1">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123" name="Google Shape;123;p2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24" name="Google Shape;124;p23"/>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5" name="Google Shape;125;p23"/>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3"/>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1">
  <p:cSld name="Main point 1 1">
    <p:bg>
      <p:bgPr>
        <a:solidFill>
          <a:srgbClr val="2D3F50"/>
        </a:solid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9" name="Google Shape;129;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0" name="Google Shape;130;p24"/>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8">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133" name="Google Shape;133;p25"/>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34" name="Google Shape;134;p25"/>
          <p:cNvSpPr txBox="1"/>
          <p:nvPr>
            <p:ph idx="1" type="subTitle"/>
          </p:nvPr>
        </p:nvSpPr>
        <p:spPr>
          <a:xfrm>
            <a:off x="423428" y="953813"/>
            <a:ext cx="3807600" cy="468300"/>
          </a:xfrm>
          <a:prstGeom prst="rect">
            <a:avLst/>
          </a:prstGeom>
          <a:noFill/>
          <a:ln>
            <a:noFill/>
          </a:ln>
        </p:spPr>
        <p:txBody>
          <a:bodyPr anchorCtr="0" anchor="t" bIns="34275" lIns="34275" spcFirstLastPara="1" rIns="34275" wrap="square" tIns="34275">
            <a:normAutofit/>
          </a:bodyPr>
          <a:lstStyle>
            <a:lvl1pPr lvl="0" rtl="0" algn="l">
              <a:lnSpc>
                <a:spcPct val="115000"/>
              </a:lnSpc>
              <a:spcBef>
                <a:spcPts val="0"/>
              </a:spcBef>
              <a:spcAft>
                <a:spcPts val="0"/>
              </a:spcAft>
              <a:buSzPts val="1800"/>
              <a:buNone/>
              <a:defRPr sz="1400">
                <a:solidFill>
                  <a:srgbClr val="3F3F3F"/>
                </a:solidFill>
                <a:latin typeface="Roboto"/>
                <a:ea typeface="Roboto"/>
                <a:cs typeface="Roboto"/>
                <a:sym typeface="Roboto"/>
              </a:defRPr>
            </a:lvl1pPr>
            <a:lvl2pPr lvl="1" rtl="0" algn="l">
              <a:lnSpc>
                <a:spcPct val="115000"/>
              </a:lnSpc>
              <a:spcBef>
                <a:spcPts val="1600"/>
              </a:spcBef>
              <a:spcAft>
                <a:spcPts val="0"/>
              </a:spcAft>
              <a:buSzPts val="1400"/>
              <a:buNone/>
              <a:defRPr sz="1400">
                <a:solidFill>
                  <a:srgbClr val="3F3F3F"/>
                </a:solidFill>
                <a:latin typeface="Roboto"/>
                <a:ea typeface="Roboto"/>
                <a:cs typeface="Roboto"/>
                <a:sym typeface="Roboto"/>
              </a:defRPr>
            </a:lvl2pPr>
            <a:lvl3pPr lvl="2" rtl="0" algn="l">
              <a:lnSpc>
                <a:spcPct val="115000"/>
              </a:lnSpc>
              <a:spcBef>
                <a:spcPts val="1600"/>
              </a:spcBef>
              <a:spcAft>
                <a:spcPts val="0"/>
              </a:spcAft>
              <a:buSzPts val="1400"/>
              <a:buNone/>
              <a:defRPr sz="1400">
                <a:solidFill>
                  <a:srgbClr val="3F3F3F"/>
                </a:solidFill>
                <a:latin typeface="Roboto"/>
                <a:ea typeface="Roboto"/>
                <a:cs typeface="Roboto"/>
                <a:sym typeface="Roboto"/>
              </a:defRPr>
            </a:lvl3pPr>
            <a:lvl4pPr lvl="3" rtl="0" algn="l">
              <a:lnSpc>
                <a:spcPct val="115000"/>
              </a:lnSpc>
              <a:spcBef>
                <a:spcPts val="1600"/>
              </a:spcBef>
              <a:spcAft>
                <a:spcPts val="0"/>
              </a:spcAft>
              <a:buSzPts val="1400"/>
              <a:buNone/>
              <a:defRPr sz="1400">
                <a:solidFill>
                  <a:srgbClr val="3F3F3F"/>
                </a:solidFill>
                <a:latin typeface="Roboto"/>
                <a:ea typeface="Roboto"/>
                <a:cs typeface="Roboto"/>
                <a:sym typeface="Roboto"/>
              </a:defRPr>
            </a:lvl4pPr>
            <a:lvl5pPr lvl="4" rtl="0" algn="l">
              <a:lnSpc>
                <a:spcPct val="115000"/>
              </a:lnSpc>
              <a:spcBef>
                <a:spcPts val="1600"/>
              </a:spcBef>
              <a:spcAft>
                <a:spcPts val="0"/>
              </a:spcAft>
              <a:buSzPts val="1400"/>
              <a:buNone/>
              <a:defRPr sz="1400">
                <a:solidFill>
                  <a:srgbClr val="3F3F3F"/>
                </a:solidFill>
                <a:latin typeface="Roboto"/>
                <a:ea typeface="Roboto"/>
                <a:cs typeface="Roboto"/>
                <a:sym typeface="Roboto"/>
              </a:defRPr>
            </a:lvl5pPr>
            <a:lvl6pPr lvl="5" rtl="0" algn="l">
              <a:lnSpc>
                <a:spcPct val="115000"/>
              </a:lnSpc>
              <a:spcBef>
                <a:spcPts val="1600"/>
              </a:spcBef>
              <a:spcAft>
                <a:spcPts val="0"/>
              </a:spcAft>
              <a:buSzPts val="1400"/>
              <a:buNone/>
              <a:defRPr sz="1400">
                <a:solidFill>
                  <a:srgbClr val="3F3F3F"/>
                </a:solidFill>
                <a:latin typeface="Roboto"/>
                <a:ea typeface="Roboto"/>
                <a:cs typeface="Roboto"/>
                <a:sym typeface="Roboto"/>
              </a:defRPr>
            </a:lvl6pPr>
            <a:lvl7pPr lvl="6" rtl="0" algn="l">
              <a:lnSpc>
                <a:spcPct val="115000"/>
              </a:lnSpc>
              <a:spcBef>
                <a:spcPts val="1600"/>
              </a:spcBef>
              <a:spcAft>
                <a:spcPts val="0"/>
              </a:spcAft>
              <a:buSzPts val="1400"/>
              <a:buNone/>
              <a:defRPr sz="1400">
                <a:solidFill>
                  <a:srgbClr val="3F3F3F"/>
                </a:solidFill>
                <a:latin typeface="Roboto"/>
                <a:ea typeface="Roboto"/>
                <a:cs typeface="Roboto"/>
                <a:sym typeface="Roboto"/>
              </a:defRPr>
            </a:lvl7pPr>
            <a:lvl8pPr lvl="7" rtl="0" algn="l">
              <a:lnSpc>
                <a:spcPct val="115000"/>
              </a:lnSpc>
              <a:spcBef>
                <a:spcPts val="1600"/>
              </a:spcBef>
              <a:spcAft>
                <a:spcPts val="0"/>
              </a:spcAft>
              <a:buSzPts val="1400"/>
              <a:buNone/>
              <a:defRPr sz="1400">
                <a:solidFill>
                  <a:srgbClr val="3F3F3F"/>
                </a:solidFill>
                <a:latin typeface="Roboto"/>
                <a:ea typeface="Roboto"/>
                <a:cs typeface="Roboto"/>
                <a:sym typeface="Roboto"/>
              </a:defRPr>
            </a:lvl8pPr>
            <a:lvl9pPr lvl="8" rtl="0" algn="l">
              <a:lnSpc>
                <a:spcPct val="115000"/>
              </a:lnSpc>
              <a:spcBef>
                <a:spcPts val="1600"/>
              </a:spcBef>
              <a:spcAft>
                <a:spcPts val="1600"/>
              </a:spcAft>
              <a:buSzPts val="1400"/>
              <a:buNone/>
              <a:defRPr sz="1400">
                <a:solidFill>
                  <a:srgbClr val="3F3F3F"/>
                </a:solidFill>
                <a:latin typeface="Roboto"/>
                <a:ea typeface="Roboto"/>
                <a:cs typeface="Roboto"/>
                <a:sym typeface="Roboto"/>
              </a:defRPr>
            </a:lvl9pPr>
          </a:lstStyle>
          <a:p/>
        </p:txBody>
      </p:sp>
      <p:sp>
        <p:nvSpPr>
          <p:cNvPr id="135" name="Google Shape;135;p25"/>
          <p:cNvSpPr txBox="1"/>
          <p:nvPr>
            <p:ph idx="2" type="body"/>
          </p:nvPr>
        </p:nvSpPr>
        <p:spPr>
          <a:xfrm>
            <a:off x="311700" y="13810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36" name="Google Shape;13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 point 1">
    <p:bg>
      <p:bgPr>
        <a:solidFill>
          <a:srgbClr val="1FA382"/>
        </a:solid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9" name="Google Shape;139;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26"/>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1" name="Shape 141"/>
        <p:cNvGrpSpPr/>
        <p:nvPr/>
      </p:nvGrpSpPr>
      <p:grpSpPr>
        <a:xfrm>
          <a:off x="0" y="0"/>
          <a:ext cx="0" cy="0"/>
          <a:chOff x="0" y="0"/>
          <a:chExt cx="0" cy="0"/>
        </a:xfrm>
      </p:grpSpPr>
      <p:sp>
        <p:nvSpPr>
          <p:cNvPr id="142" name="Google Shape;142;p27"/>
          <p:cNvSpPr txBox="1"/>
          <p:nvPr>
            <p:ph idx="1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27"/>
          <p:cNvSpPr/>
          <p:nvPr/>
        </p:nvSpPr>
        <p:spPr>
          <a:xfrm>
            <a:off x="0" y="0"/>
            <a:ext cx="9144000" cy="5143500"/>
          </a:xfrm>
          <a:prstGeom prst="rect">
            <a:avLst/>
          </a:prstGeom>
          <a:solidFill>
            <a:srgbClr val="1F2D3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7"/>
          <p:cNvSpPr txBox="1"/>
          <p:nvPr>
            <p:ph idx="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b="1" i="0" sz="600">
                <a:solidFill>
                  <a:srgbClr val="CADF4F"/>
                </a:solidFill>
                <a:latin typeface="Montserrat"/>
                <a:ea typeface="Montserrat"/>
                <a:cs typeface="Montserrat"/>
                <a:sym typeface="Montserrat"/>
              </a:defRPr>
            </a:lvl1pPr>
            <a:lvl2pPr indent="0" lvl="1" marL="0" rtl="0" algn="ctr">
              <a:spcBef>
                <a:spcPts val="0"/>
              </a:spcBef>
              <a:buNone/>
              <a:defRPr b="1" i="0" sz="600">
                <a:solidFill>
                  <a:srgbClr val="CADF4F"/>
                </a:solidFill>
                <a:latin typeface="Montserrat"/>
                <a:ea typeface="Montserrat"/>
                <a:cs typeface="Montserrat"/>
                <a:sym typeface="Montserrat"/>
              </a:defRPr>
            </a:lvl2pPr>
            <a:lvl3pPr indent="0" lvl="2" marL="0" rtl="0" algn="ctr">
              <a:spcBef>
                <a:spcPts val="0"/>
              </a:spcBef>
              <a:buNone/>
              <a:defRPr b="1" i="0" sz="600">
                <a:solidFill>
                  <a:srgbClr val="CADF4F"/>
                </a:solidFill>
                <a:latin typeface="Montserrat"/>
                <a:ea typeface="Montserrat"/>
                <a:cs typeface="Montserrat"/>
                <a:sym typeface="Montserrat"/>
              </a:defRPr>
            </a:lvl3pPr>
            <a:lvl4pPr indent="0" lvl="3" marL="0" rtl="0" algn="ctr">
              <a:spcBef>
                <a:spcPts val="0"/>
              </a:spcBef>
              <a:buNone/>
              <a:defRPr b="1" i="0" sz="600">
                <a:solidFill>
                  <a:srgbClr val="CADF4F"/>
                </a:solidFill>
                <a:latin typeface="Montserrat"/>
                <a:ea typeface="Montserrat"/>
                <a:cs typeface="Montserrat"/>
                <a:sym typeface="Montserrat"/>
              </a:defRPr>
            </a:lvl4pPr>
            <a:lvl5pPr indent="0" lvl="4" marL="0" rtl="0" algn="ctr">
              <a:spcBef>
                <a:spcPts val="0"/>
              </a:spcBef>
              <a:buNone/>
              <a:defRPr b="1" i="0" sz="600">
                <a:solidFill>
                  <a:srgbClr val="CADF4F"/>
                </a:solidFill>
                <a:latin typeface="Montserrat"/>
                <a:ea typeface="Montserrat"/>
                <a:cs typeface="Montserrat"/>
                <a:sym typeface="Montserrat"/>
              </a:defRPr>
            </a:lvl5pPr>
            <a:lvl6pPr indent="0" lvl="5" marL="0" rtl="0" algn="ctr">
              <a:spcBef>
                <a:spcPts val="0"/>
              </a:spcBef>
              <a:buNone/>
              <a:defRPr b="1" i="0" sz="600">
                <a:solidFill>
                  <a:srgbClr val="CADF4F"/>
                </a:solidFill>
                <a:latin typeface="Montserrat"/>
                <a:ea typeface="Montserrat"/>
                <a:cs typeface="Montserrat"/>
                <a:sym typeface="Montserrat"/>
              </a:defRPr>
            </a:lvl6pPr>
            <a:lvl7pPr indent="0" lvl="6" marL="0" rtl="0" algn="ctr">
              <a:spcBef>
                <a:spcPts val="0"/>
              </a:spcBef>
              <a:buNone/>
              <a:defRPr b="1" i="0" sz="600">
                <a:solidFill>
                  <a:srgbClr val="CADF4F"/>
                </a:solidFill>
                <a:latin typeface="Montserrat"/>
                <a:ea typeface="Montserrat"/>
                <a:cs typeface="Montserrat"/>
                <a:sym typeface="Montserrat"/>
              </a:defRPr>
            </a:lvl7pPr>
            <a:lvl8pPr indent="0" lvl="7" marL="0" rtl="0" algn="ctr">
              <a:spcBef>
                <a:spcPts val="0"/>
              </a:spcBef>
              <a:buNone/>
              <a:defRPr b="1" i="0" sz="600">
                <a:solidFill>
                  <a:srgbClr val="CADF4F"/>
                </a:solidFill>
                <a:latin typeface="Montserrat"/>
                <a:ea typeface="Montserrat"/>
                <a:cs typeface="Montserrat"/>
                <a:sym typeface="Montserrat"/>
              </a:defRPr>
            </a:lvl8pPr>
            <a:lvl9pPr indent="0" lvl="8" marL="0" rtl="0" algn="ctr">
              <a:spcBef>
                <a:spcPts val="0"/>
              </a:spcBef>
              <a:buNone/>
              <a:defRPr b="1" i="0" sz="600">
                <a:solidFill>
                  <a:srgbClr val="CADF4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45" name="Google Shape;145;p27"/>
          <p:cNvSpPr/>
          <p:nvPr/>
        </p:nvSpPr>
        <p:spPr>
          <a:xfrm>
            <a:off x="7809267" y="4836554"/>
            <a:ext cx="944100" cy="1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600">
                <a:solidFill>
                  <a:schemeClr val="lt1"/>
                </a:solidFill>
                <a:latin typeface="Montserrat Light"/>
                <a:ea typeface="Montserrat Light"/>
                <a:cs typeface="Montserrat Light"/>
                <a:sym typeface="Montserrat Light"/>
              </a:rPr>
              <a:t>© 202</a:t>
            </a:r>
            <a:r>
              <a:rPr lang="en" sz="600">
                <a:solidFill>
                  <a:schemeClr val="lt1"/>
                </a:solidFill>
                <a:latin typeface="Montserrat Light"/>
                <a:ea typeface="Montserrat Light"/>
                <a:cs typeface="Montserrat Light"/>
                <a:sym typeface="Montserrat Light"/>
              </a:rPr>
              <a:t>1</a:t>
            </a:r>
            <a:r>
              <a:rPr b="0" i="0" lang="en" sz="600">
                <a:solidFill>
                  <a:schemeClr val="lt1"/>
                </a:solidFill>
                <a:latin typeface="Montserrat Light"/>
                <a:ea typeface="Montserrat Light"/>
                <a:cs typeface="Montserrat Light"/>
                <a:sym typeface="Montserrat Light"/>
              </a:rPr>
              <a:t> VIRTASANT   </a:t>
            </a:r>
            <a:r>
              <a:rPr b="1" i="0" lang="en" sz="600">
                <a:solidFill>
                  <a:schemeClr val="lt1"/>
                </a:solidFill>
                <a:latin typeface="Montserrat ExtraBold"/>
                <a:ea typeface="Montserrat ExtraBold"/>
                <a:cs typeface="Montserrat ExtraBold"/>
                <a:sym typeface="Montserrat ExtraBold"/>
              </a:rPr>
              <a:t>|</a:t>
            </a:r>
            <a:endParaRPr b="1" i="0" sz="600">
              <a:solidFill>
                <a:schemeClr val="lt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146" name="Shape 146"/>
        <p:cNvGrpSpPr/>
        <p:nvPr/>
      </p:nvGrpSpPr>
      <p:grpSpPr>
        <a:xfrm>
          <a:off x="0" y="0"/>
          <a:ext cx="0" cy="0"/>
          <a:chOff x="0" y="0"/>
          <a:chExt cx="0" cy="0"/>
        </a:xfrm>
      </p:grpSpPr>
      <p:sp>
        <p:nvSpPr>
          <p:cNvPr id="147" name="Google Shape;1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8" name="Google Shape;148;p2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49" name="Google Shape;149;p28"/>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50" name="Google Shape;150;p28"/>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51" name="Google Shape;151;p28"/>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9"/>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56" name="Google Shape;156;p29"/>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 point">
    <p:spTree>
      <p:nvGrpSpPr>
        <p:cNvPr id="157" name="Shape 157"/>
        <p:cNvGrpSpPr/>
        <p:nvPr/>
      </p:nvGrpSpPr>
      <p:grpSpPr>
        <a:xfrm>
          <a:off x="0" y="0"/>
          <a:ext cx="0" cy="0"/>
          <a:chOff x="0" y="0"/>
          <a:chExt cx="0" cy="0"/>
        </a:xfrm>
      </p:grpSpPr>
      <p:sp>
        <p:nvSpPr>
          <p:cNvPr id="158" name="Google Shape;158;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Font typeface="Roboto"/>
              <a:buNone/>
              <a:defRPr sz="4800">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pic>
        <p:nvPicPr>
          <p:cNvPr id="159" name="Google Shape;159;p30"/>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60" name="Google Shape;160;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4"/>
          <p:cNvPicPr preferRelativeResize="0"/>
          <p:nvPr/>
        </p:nvPicPr>
        <p:blipFill>
          <a:blip r:embed="rId2">
            <a:alphaModFix/>
          </a:blip>
          <a:stretch>
            <a:fillRect/>
          </a:stretch>
        </p:blipFill>
        <p:spPr>
          <a:xfrm>
            <a:off x="0" y="0"/>
            <a:ext cx="1797827" cy="1070974"/>
          </a:xfrm>
          <a:prstGeom prst="rect">
            <a:avLst/>
          </a:prstGeom>
          <a:noFill/>
          <a:ln>
            <a:noFill/>
          </a:ln>
        </p:spPr>
      </p:pic>
      <p:pic>
        <p:nvPicPr>
          <p:cNvPr id="24" name="Google Shape;24;p4"/>
          <p:cNvPicPr preferRelativeResize="0"/>
          <p:nvPr/>
        </p:nvPicPr>
        <p:blipFill>
          <a:blip r:embed="rId3">
            <a:alphaModFix/>
          </a:blip>
          <a:stretch>
            <a:fillRect/>
          </a:stretch>
        </p:blipFill>
        <p:spPr>
          <a:xfrm>
            <a:off x="5805350" y="4393600"/>
            <a:ext cx="3338650" cy="749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61" name="Shape 161"/>
        <p:cNvGrpSpPr/>
        <p:nvPr/>
      </p:nvGrpSpPr>
      <p:grpSpPr>
        <a:xfrm>
          <a:off x="0" y="0"/>
          <a:ext cx="0" cy="0"/>
          <a:chOff x="0" y="0"/>
          <a:chExt cx="0" cy="0"/>
        </a:xfrm>
      </p:grpSpPr>
      <p:sp>
        <p:nvSpPr>
          <p:cNvPr id="162" name="Google Shape;162;p31"/>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3" name="Google Shape;163;p31"/>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5" name="Google Shape;165;p3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66" name="Google Shape;166;p3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or graph 1 1 1">
  <p:cSld name="Chart or graph 1 1 1">
    <p:bg>
      <p:bgPr>
        <a:solidFill>
          <a:srgbClr val="2D3F50"/>
        </a:solidFill>
      </p:bgPr>
    </p:bg>
    <p:spTree>
      <p:nvGrpSpPr>
        <p:cNvPr id="167" name="Shape 167"/>
        <p:cNvGrpSpPr/>
        <p:nvPr/>
      </p:nvGrpSpPr>
      <p:grpSpPr>
        <a:xfrm>
          <a:off x="0" y="0"/>
          <a:ext cx="0" cy="0"/>
          <a:chOff x="0" y="0"/>
          <a:chExt cx="0" cy="0"/>
        </a:xfrm>
      </p:grpSpPr>
      <p:pic>
        <p:nvPicPr>
          <p:cNvPr id="168" name="Google Shape;168;p32"/>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69" name="Google Shape;16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bg>
      <p:bgPr>
        <a:solidFill>
          <a:srgbClr val="47AB6C"/>
        </a:solidFill>
      </p:bgPr>
    </p:bg>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72" name="Google Shape;17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pic>
        <p:nvPicPr>
          <p:cNvPr id="173" name="Google Shape;173;p33"/>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74" name="Google Shape;174;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5" name="Shape 175"/>
        <p:cNvGrpSpPr/>
        <p:nvPr/>
      </p:nvGrpSpPr>
      <p:grpSpPr>
        <a:xfrm>
          <a:off x="0" y="0"/>
          <a:ext cx="0" cy="0"/>
          <a:chOff x="0" y="0"/>
          <a:chExt cx="0" cy="0"/>
        </a:xfrm>
      </p:grpSpPr>
      <p:sp>
        <p:nvSpPr>
          <p:cNvPr id="176" name="Google Shape;176;p34"/>
          <p:cNvSpPr txBox="1"/>
          <p:nvPr>
            <p:ph type="title"/>
          </p:nvPr>
        </p:nvSpPr>
        <p:spPr>
          <a:xfrm>
            <a:off x="257175" y="321389"/>
            <a:ext cx="8629800" cy="4431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77" name="Google Shape;177;p34"/>
          <p:cNvSpPr txBox="1"/>
          <p:nvPr>
            <p:ph idx="1" type="body"/>
          </p:nvPr>
        </p:nvSpPr>
        <p:spPr>
          <a:xfrm>
            <a:off x="257175" y="1066800"/>
            <a:ext cx="8629800" cy="3614700"/>
          </a:xfrm>
          <a:prstGeom prst="rect">
            <a:avLst/>
          </a:prstGeom>
          <a:noFill/>
          <a:ln>
            <a:noFill/>
          </a:ln>
        </p:spPr>
        <p:txBody>
          <a:bodyPr anchorCtr="0" anchor="t" bIns="68575" lIns="68575" spcFirstLastPara="1" rIns="68575" wrap="square" tIns="68575">
            <a:norm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12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12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12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12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bg>
      <p:bgPr>
        <a:solidFill>
          <a:srgbClr val="2F3F4E"/>
        </a:solidFill>
      </p:bgPr>
    </p:bg>
    <p:spTree>
      <p:nvGrpSpPr>
        <p:cNvPr id="178" name="Shape 178"/>
        <p:cNvGrpSpPr/>
        <p:nvPr/>
      </p:nvGrpSpPr>
      <p:grpSpPr>
        <a:xfrm>
          <a:off x="0" y="0"/>
          <a:ext cx="0" cy="0"/>
          <a:chOff x="0" y="0"/>
          <a:chExt cx="0" cy="0"/>
        </a:xfrm>
      </p:grpSpPr>
      <p:sp>
        <p:nvSpPr>
          <p:cNvPr id="179" name="Google Shape;17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3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81" name="Google Shape;181;p35"/>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82" name="Google Shape;182;p35"/>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83" name="Google Shape;183;p35"/>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188" name="Shape 188"/>
        <p:cNvGrpSpPr/>
        <p:nvPr/>
      </p:nvGrpSpPr>
      <p:grpSpPr>
        <a:xfrm>
          <a:off x="0" y="0"/>
          <a:ext cx="0" cy="0"/>
          <a:chOff x="0" y="0"/>
          <a:chExt cx="0" cy="0"/>
        </a:xfrm>
      </p:grpSpPr>
      <p:sp>
        <p:nvSpPr>
          <p:cNvPr id="189" name="Google Shape;18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0" name="Google Shape;190;p37"/>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91" name="Google Shape;191;p37"/>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92" name="Google Shape;192;p37"/>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93" name="Google Shape;193;p37"/>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94" name="Shape 194"/>
        <p:cNvGrpSpPr/>
        <p:nvPr/>
      </p:nvGrpSpPr>
      <p:grpSpPr>
        <a:xfrm>
          <a:off x="0" y="0"/>
          <a:ext cx="0" cy="0"/>
          <a:chOff x="0" y="0"/>
          <a:chExt cx="0" cy="0"/>
        </a:xfrm>
      </p:grpSpPr>
      <p:sp>
        <p:nvSpPr>
          <p:cNvPr id="195" name="Google Shape;195;p38"/>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6" name="Google Shape;196;p38"/>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8" name="Google Shape;198;p3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99" name="Google Shape;199;p38"/>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200" name="Shape 200"/>
        <p:cNvGrpSpPr/>
        <p:nvPr/>
      </p:nvGrpSpPr>
      <p:grpSpPr>
        <a:xfrm>
          <a:off x="0" y="0"/>
          <a:ext cx="0" cy="0"/>
          <a:chOff x="0" y="0"/>
          <a:chExt cx="0" cy="0"/>
        </a:xfrm>
      </p:grpSpPr>
      <p:sp>
        <p:nvSpPr>
          <p:cNvPr id="201" name="Google Shape;201;p39"/>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2" name="Google Shape;20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3" name="Google Shape;203;p39"/>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204" name="Google Shape;204;p39"/>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05" name="Shape 205"/>
        <p:cNvGrpSpPr/>
        <p:nvPr/>
      </p:nvGrpSpPr>
      <p:grpSpPr>
        <a:xfrm>
          <a:off x="0" y="0"/>
          <a:ext cx="0" cy="0"/>
          <a:chOff x="0" y="0"/>
          <a:chExt cx="0" cy="0"/>
        </a:xfrm>
      </p:grpSpPr>
      <p:sp>
        <p:nvSpPr>
          <p:cNvPr id="206" name="Google Shape;206;p40"/>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7" name="Google Shape;20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8" name="Google Shape;208;p40"/>
          <p:cNvPicPr preferRelativeResize="0"/>
          <p:nvPr/>
        </p:nvPicPr>
        <p:blipFill>
          <a:blip r:embed="rId2">
            <a:alphaModFix/>
          </a:blip>
          <a:stretch>
            <a:fillRect/>
          </a:stretch>
        </p:blipFill>
        <p:spPr>
          <a:xfrm>
            <a:off x="0" y="0"/>
            <a:ext cx="1653601" cy="985049"/>
          </a:xfrm>
          <a:prstGeom prst="rect">
            <a:avLst/>
          </a:prstGeom>
          <a:noFill/>
          <a:ln>
            <a:noFill/>
          </a:ln>
        </p:spPr>
      </p:pic>
      <p:pic>
        <p:nvPicPr>
          <p:cNvPr id="209" name="Google Shape;209;p40"/>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41"/>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1"/>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3" name="Google Shape;21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5"/>
          <p:cNvSpPr/>
          <p:nvPr/>
        </p:nvSpPr>
        <p:spPr>
          <a:xfrm>
            <a:off x="1067150" y="1970875"/>
            <a:ext cx="6893400" cy="111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4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7" name="Google Shape;21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8" name="Google Shape;218;p42"/>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19" name="Google Shape;219;p4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0" name="Shape 220"/>
        <p:cNvGrpSpPr/>
        <p:nvPr/>
      </p:nvGrpSpPr>
      <p:grpSpPr>
        <a:xfrm>
          <a:off x="0" y="0"/>
          <a:ext cx="0" cy="0"/>
          <a:chOff x="0" y="0"/>
          <a:chExt cx="0" cy="0"/>
        </a:xfrm>
      </p:grpSpPr>
      <p:sp>
        <p:nvSpPr>
          <p:cNvPr id="221" name="Google Shape;221;p43"/>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3" name="Google Shape;223;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4" name="Google Shape;22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43"/>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26" name="Google Shape;226;p4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p44"/>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0" name="Google Shape;230;p44"/>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31" name="Google Shape;231;p44"/>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232" name="Google Shape;232;p44"/>
          <p:cNvGraphicFramePr/>
          <p:nvPr/>
        </p:nvGraphicFramePr>
        <p:xfrm>
          <a:off x="952500" y="1809750"/>
          <a:ext cx="3000000" cy="3000000"/>
        </p:xfrm>
        <a:graphic>
          <a:graphicData uri="http://schemas.openxmlformats.org/drawingml/2006/table">
            <a:tbl>
              <a:tblPr>
                <a:noFill/>
                <a:tableStyleId>{55052FBA-279F-44A2-B82E-36F2E27375DE}</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33" name="Shape 233"/>
        <p:cNvGrpSpPr/>
        <p:nvPr/>
      </p:nvGrpSpPr>
      <p:grpSpPr>
        <a:xfrm>
          <a:off x="0" y="0"/>
          <a:ext cx="0" cy="0"/>
          <a:chOff x="0" y="0"/>
          <a:chExt cx="0" cy="0"/>
        </a:xfrm>
      </p:grpSpPr>
      <p:sp>
        <p:nvSpPr>
          <p:cNvPr id="234" name="Google Shape;234;p45"/>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6" name="Google Shape;236;p45"/>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37" name="Google Shape;237;p45"/>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38" name="Shape 238"/>
        <p:cNvGrpSpPr/>
        <p:nvPr/>
      </p:nvGrpSpPr>
      <p:grpSpPr>
        <a:xfrm>
          <a:off x="0" y="0"/>
          <a:ext cx="0" cy="0"/>
          <a:chOff x="0" y="0"/>
          <a:chExt cx="0" cy="0"/>
        </a:xfrm>
      </p:grpSpPr>
      <p:sp>
        <p:nvSpPr>
          <p:cNvPr id="239" name="Google Shape;239;p4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 name="Google Shape;24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1" name="Google Shape;241;p46"/>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242" name="Google Shape;242;p46"/>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43" name="Shape 243"/>
        <p:cNvGrpSpPr/>
        <p:nvPr/>
      </p:nvGrpSpPr>
      <p:grpSpPr>
        <a:xfrm>
          <a:off x="0" y="0"/>
          <a:ext cx="0" cy="0"/>
          <a:chOff x="0" y="0"/>
          <a:chExt cx="0" cy="0"/>
        </a:xfrm>
      </p:grpSpPr>
      <p:sp>
        <p:nvSpPr>
          <p:cNvPr id="244" name="Google Shape;244;p4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6" name="Google Shape;246;p47"/>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247" name="Google Shape;247;p47"/>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248" name="Shape 248"/>
        <p:cNvGrpSpPr/>
        <p:nvPr/>
      </p:nvGrpSpPr>
      <p:grpSpPr>
        <a:xfrm>
          <a:off x="0" y="0"/>
          <a:ext cx="0" cy="0"/>
          <a:chOff x="0" y="0"/>
          <a:chExt cx="0" cy="0"/>
        </a:xfrm>
      </p:grpSpPr>
      <p:sp>
        <p:nvSpPr>
          <p:cNvPr id="249" name="Google Shape;249;p4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0" name="Google Shape;25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252" name="Google Shape;252;p48"/>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253" name="Google Shape;253;p4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4" name="Shape 254"/>
        <p:cNvGrpSpPr/>
        <p:nvPr/>
      </p:nvGrpSpPr>
      <p:grpSpPr>
        <a:xfrm>
          <a:off x="0" y="0"/>
          <a:ext cx="0" cy="0"/>
          <a:chOff x="0" y="0"/>
          <a:chExt cx="0" cy="0"/>
        </a:xfrm>
      </p:grpSpPr>
      <p:sp>
        <p:nvSpPr>
          <p:cNvPr id="255" name="Google Shape;255;p4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6" name="Google Shape;25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7" name="Google Shape;257;p4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58" name="Google Shape;258;p4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259" name="Google Shape;259;p49"/>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260" name="Shape 260"/>
        <p:cNvGrpSpPr/>
        <p:nvPr/>
      </p:nvGrpSpPr>
      <p:grpSpPr>
        <a:xfrm>
          <a:off x="0" y="0"/>
          <a:ext cx="0" cy="0"/>
          <a:chOff x="0" y="0"/>
          <a:chExt cx="0" cy="0"/>
        </a:xfrm>
      </p:grpSpPr>
      <p:sp>
        <p:nvSpPr>
          <p:cNvPr id="261" name="Google Shape;26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2" name="Google Shape;262;p5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63" name="Google Shape;263;p50"/>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264" name="Google Shape;264;p50"/>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265" name="Google Shape;265;p50"/>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266" name="Shape 266"/>
        <p:cNvGrpSpPr/>
        <p:nvPr/>
      </p:nvGrpSpPr>
      <p:grpSpPr>
        <a:xfrm>
          <a:off x="0" y="0"/>
          <a:ext cx="0" cy="0"/>
          <a:chOff x="0" y="0"/>
          <a:chExt cx="0" cy="0"/>
        </a:xfrm>
      </p:grpSpPr>
      <p:sp>
        <p:nvSpPr>
          <p:cNvPr id="267" name="Google Shape;267;p5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9" name="Google Shape;269;p5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270" name="Google Shape;270;p51"/>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6"/>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4" name="Google Shape;34;p6"/>
          <p:cNvSpPr txBox="1"/>
          <p:nvPr/>
        </p:nvSpPr>
        <p:spPr>
          <a:xfrm>
            <a:off x="1329725" y="4819975"/>
            <a:ext cx="681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271" name="Shape 271"/>
        <p:cNvGrpSpPr/>
        <p:nvPr/>
      </p:nvGrpSpPr>
      <p:grpSpPr>
        <a:xfrm>
          <a:off x="0" y="0"/>
          <a:ext cx="0" cy="0"/>
          <a:chOff x="0" y="0"/>
          <a:chExt cx="0" cy="0"/>
        </a:xfrm>
      </p:grpSpPr>
      <p:sp>
        <p:nvSpPr>
          <p:cNvPr id="272" name="Google Shape;272;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273" name="Google Shape;273;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274" name="Google Shape;274;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75" name="Google Shape;275;p5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276" name="Google Shape;276;p5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F3F4E"/>
        </a:solidFill>
      </p:bgPr>
    </p:bg>
    <p:spTree>
      <p:nvGrpSpPr>
        <p:cNvPr id="282" name="Shape 282"/>
        <p:cNvGrpSpPr/>
        <p:nvPr/>
      </p:nvGrpSpPr>
      <p:grpSpPr>
        <a:xfrm>
          <a:off x="0" y="0"/>
          <a:ext cx="0" cy="0"/>
          <a:chOff x="0" y="0"/>
          <a:chExt cx="0" cy="0"/>
        </a:xfrm>
      </p:grpSpPr>
      <p:sp>
        <p:nvSpPr>
          <p:cNvPr id="283" name="Google Shape;283;p5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4" name="Google Shape;284;p54"/>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85" name="Google Shape;285;p54"/>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286" name="Google Shape;286;p54"/>
          <p:cNvSpPr txBox="1"/>
          <p:nvPr>
            <p:ph type="ctrTitle"/>
          </p:nvPr>
        </p:nvSpPr>
        <p:spPr>
          <a:xfrm>
            <a:off x="419825" y="2907950"/>
            <a:ext cx="8304300" cy="540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800"/>
              <a:buFont typeface="IBM Plex Sans SemiBold"/>
              <a:buNone/>
              <a:defRPr b="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287" name="Google Shape;287;p54"/>
          <p:cNvPicPr preferRelativeResize="0"/>
          <p:nvPr/>
        </p:nvPicPr>
        <p:blipFill rotWithShape="1">
          <a:blip r:embed="rId4">
            <a:alphaModFix/>
          </a:blip>
          <a:srcRect b="0" l="29" r="39" t="0"/>
          <a:stretch/>
        </p:blipFill>
        <p:spPr>
          <a:xfrm>
            <a:off x="3091762" y="1601262"/>
            <a:ext cx="2903700" cy="768976"/>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288" name="Shape 288"/>
        <p:cNvGrpSpPr/>
        <p:nvPr/>
      </p:nvGrpSpPr>
      <p:grpSpPr>
        <a:xfrm>
          <a:off x="0" y="0"/>
          <a:ext cx="0" cy="0"/>
          <a:chOff x="0" y="0"/>
          <a:chExt cx="0" cy="0"/>
        </a:xfrm>
      </p:grpSpPr>
      <p:sp>
        <p:nvSpPr>
          <p:cNvPr id="289" name="Google Shape;289;p55"/>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90" name="Google Shape;290;p55"/>
          <p:cNvSpPr txBox="1"/>
          <p:nvPr>
            <p:ph idx="1" type="subTitle"/>
          </p:nvPr>
        </p:nvSpPr>
        <p:spPr>
          <a:xfrm>
            <a:off x="419825" y="2677400"/>
            <a:ext cx="8304300" cy="825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1" name="Google Shape;291;p5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5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93" name="Google Shape;293;p55"/>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rgbClr val="2F3F4E"/>
        </a:solidFill>
      </p:bgPr>
    </p:bg>
    <p:spTree>
      <p:nvGrpSpPr>
        <p:cNvPr id="294" name="Shape 294"/>
        <p:cNvGrpSpPr/>
        <p:nvPr/>
      </p:nvGrpSpPr>
      <p:grpSpPr>
        <a:xfrm>
          <a:off x="0" y="0"/>
          <a:ext cx="0" cy="0"/>
          <a:chOff x="0" y="0"/>
          <a:chExt cx="0" cy="0"/>
        </a:xfrm>
      </p:grpSpPr>
      <p:sp>
        <p:nvSpPr>
          <p:cNvPr id="295" name="Google Shape;295;p56"/>
          <p:cNvSpPr txBox="1"/>
          <p:nvPr>
            <p:ph type="ctrTitle"/>
          </p:nvPr>
        </p:nvSpPr>
        <p:spPr>
          <a:xfrm>
            <a:off x="419825" y="2489100"/>
            <a:ext cx="8304300" cy="9084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96" name="Google Shape;296;p56"/>
          <p:cNvSpPr txBox="1"/>
          <p:nvPr>
            <p:ph idx="1" type="subTitle"/>
          </p:nvPr>
        </p:nvSpPr>
        <p:spPr>
          <a:xfrm>
            <a:off x="1061775" y="1806325"/>
            <a:ext cx="7112100" cy="573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200"/>
              <a:buFont typeface="IBM Plex Sans SemiBold"/>
              <a:buNone/>
              <a:defRPr sz="22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7" name="Google Shape;297;p5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8" name="Google Shape;298;p56"/>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99" name="Google Shape;299;p56"/>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2_1_1">
    <p:bg>
      <p:bgPr>
        <a:solidFill>
          <a:srgbClr val="2F3F4E"/>
        </a:solidFill>
      </p:bgPr>
    </p:bg>
    <p:spTree>
      <p:nvGrpSpPr>
        <p:cNvPr id="300" name="Shape 300"/>
        <p:cNvGrpSpPr/>
        <p:nvPr/>
      </p:nvGrpSpPr>
      <p:grpSpPr>
        <a:xfrm>
          <a:off x="0" y="0"/>
          <a:ext cx="0" cy="0"/>
          <a:chOff x="0" y="0"/>
          <a:chExt cx="0" cy="0"/>
        </a:xfrm>
      </p:grpSpPr>
      <p:pic>
        <p:nvPicPr>
          <p:cNvPr id="301" name="Google Shape;301;p57"/>
          <p:cNvPicPr preferRelativeResize="0"/>
          <p:nvPr/>
        </p:nvPicPr>
        <p:blipFill>
          <a:blip r:embed="rId2">
            <a:alphaModFix/>
          </a:blip>
          <a:stretch>
            <a:fillRect/>
          </a:stretch>
        </p:blipFill>
        <p:spPr>
          <a:xfrm>
            <a:off x="0" y="0"/>
            <a:ext cx="1653601" cy="985049"/>
          </a:xfrm>
          <a:prstGeom prst="rect">
            <a:avLst/>
          </a:prstGeom>
          <a:noFill/>
          <a:ln>
            <a:noFill/>
          </a:ln>
        </p:spPr>
      </p:pic>
      <p:sp>
        <p:nvSpPr>
          <p:cNvPr id="302" name="Google Shape;302;p5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 name="Google Shape;303;p57"/>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304" name="Google Shape;304;p57"/>
          <p:cNvSpPr txBox="1"/>
          <p:nvPr>
            <p:ph type="ctrTitle"/>
          </p:nvPr>
        </p:nvSpPr>
        <p:spPr>
          <a:xfrm>
            <a:off x="419825" y="1780400"/>
            <a:ext cx="8304300" cy="5097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200"/>
              <a:buNone/>
              <a:defRPr sz="22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7"/>
          <p:cNvSpPr txBox="1"/>
          <p:nvPr>
            <p:ph idx="1" type="subTitle"/>
          </p:nvPr>
        </p:nvSpPr>
        <p:spPr>
          <a:xfrm>
            <a:off x="419775" y="2480450"/>
            <a:ext cx="8304300" cy="1082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3600"/>
              <a:buFont typeface="IBM Plex Sans SemiBold"/>
              <a:buNone/>
              <a:defRPr sz="36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2_1_1_1">
    <p:bg>
      <p:bgPr>
        <a:solidFill>
          <a:srgbClr val="2F3F4E"/>
        </a:solidFill>
      </p:bgPr>
    </p:bg>
    <p:spTree>
      <p:nvGrpSpPr>
        <p:cNvPr id="306" name="Shape 306"/>
        <p:cNvGrpSpPr/>
        <p:nvPr/>
      </p:nvGrpSpPr>
      <p:grpSpPr>
        <a:xfrm>
          <a:off x="0" y="0"/>
          <a:ext cx="0" cy="0"/>
          <a:chOff x="0" y="0"/>
          <a:chExt cx="0" cy="0"/>
        </a:xfrm>
      </p:grpSpPr>
      <p:pic>
        <p:nvPicPr>
          <p:cNvPr id="307" name="Google Shape;307;p58"/>
          <p:cNvPicPr preferRelativeResize="0"/>
          <p:nvPr/>
        </p:nvPicPr>
        <p:blipFill>
          <a:blip r:embed="rId2">
            <a:alphaModFix/>
          </a:blip>
          <a:stretch>
            <a:fillRect/>
          </a:stretch>
        </p:blipFill>
        <p:spPr>
          <a:xfrm>
            <a:off x="0" y="0"/>
            <a:ext cx="1653601" cy="985049"/>
          </a:xfrm>
          <a:prstGeom prst="rect">
            <a:avLst/>
          </a:prstGeom>
          <a:noFill/>
          <a:ln>
            <a:noFill/>
          </a:ln>
        </p:spPr>
      </p:pic>
      <p:sp>
        <p:nvSpPr>
          <p:cNvPr id="308" name="Google Shape;308;p5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9" name="Google Shape;309;p58"/>
          <p:cNvPicPr preferRelativeResize="0"/>
          <p:nvPr/>
        </p:nvPicPr>
        <p:blipFill>
          <a:blip r:embed="rId3">
            <a:alphaModFix/>
          </a:blip>
          <a:stretch>
            <a:fillRect/>
          </a:stretch>
        </p:blipFill>
        <p:spPr>
          <a:xfrm>
            <a:off x="6268350" y="4497600"/>
            <a:ext cx="2875648" cy="645900"/>
          </a:xfrm>
          <a:prstGeom prst="rect">
            <a:avLst/>
          </a:prstGeom>
          <a:noFill/>
          <a:ln>
            <a:noFill/>
          </a:ln>
        </p:spPr>
      </p:pic>
      <p:sp>
        <p:nvSpPr>
          <p:cNvPr id="310" name="Google Shape;310;p58"/>
          <p:cNvSpPr txBox="1"/>
          <p:nvPr>
            <p:ph type="ctrTitle"/>
          </p:nvPr>
        </p:nvSpPr>
        <p:spPr>
          <a:xfrm>
            <a:off x="419825" y="1765200"/>
            <a:ext cx="8304300" cy="806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3400"/>
              <a:buNone/>
              <a:defRPr sz="34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11" name="Google Shape;311;p58"/>
          <p:cNvSpPr txBox="1"/>
          <p:nvPr>
            <p:ph idx="1" type="subTitle"/>
          </p:nvPr>
        </p:nvSpPr>
        <p:spPr>
          <a:xfrm>
            <a:off x="419775" y="2509975"/>
            <a:ext cx="8304300" cy="1053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rgbClr val="F2F2F2"/>
              </a:buClr>
              <a:buSzPts val="2400"/>
              <a:buFont typeface="IBM Plex Sans SemiBold"/>
              <a:buNone/>
              <a:defRPr sz="2400">
                <a:solidFill>
                  <a:srgbClr val="F2F2F2"/>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312" name="Shape 312"/>
        <p:cNvGrpSpPr/>
        <p:nvPr/>
      </p:nvGrpSpPr>
      <p:grpSpPr>
        <a:xfrm>
          <a:off x="0" y="0"/>
          <a:ext cx="0" cy="0"/>
          <a:chOff x="0" y="0"/>
          <a:chExt cx="0" cy="0"/>
        </a:xfrm>
      </p:grpSpPr>
      <p:sp>
        <p:nvSpPr>
          <p:cNvPr id="313" name="Google Shape;313;p59"/>
          <p:cNvSpPr txBox="1"/>
          <p:nvPr>
            <p:ph type="title"/>
          </p:nvPr>
        </p:nvSpPr>
        <p:spPr>
          <a:xfrm>
            <a:off x="419825" y="2134625"/>
            <a:ext cx="8304300" cy="1486800"/>
          </a:xfrm>
          <a:prstGeom prst="rect">
            <a:avLst/>
          </a:prstGeom>
        </p:spPr>
        <p:txBody>
          <a:bodyPr anchorCtr="0" anchor="t"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314" name="Google Shape;314;p5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5" name="Google Shape;315;p59"/>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316" name="Google Shape;316;p59"/>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317" name="Shape 317"/>
        <p:cNvGrpSpPr/>
        <p:nvPr/>
      </p:nvGrpSpPr>
      <p:grpSpPr>
        <a:xfrm>
          <a:off x="0" y="0"/>
          <a:ext cx="0" cy="0"/>
          <a:chOff x="0" y="0"/>
          <a:chExt cx="0" cy="0"/>
        </a:xfrm>
      </p:grpSpPr>
      <p:sp>
        <p:nvSpPr>
          <p:cNvPr id="318" name="Google Shape;318;p60"/>
          <p:cNvSpPr txBox="1"/>
          <p:nvPr>
            <p:ph type="title"/>
          </p:nvPr>
        </p:nvSpPr>
        <p:spPr>
          <a:xfrm>
            <a:off x="419825" y="2134750"/>
            <a:ext cx="8304300" cy="19758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9" name="Google Shape;319;p60"/>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0" name="Google Shape;320;p60"/>
          <p:cNvPicPr preferRelativeResize="0"/>
          <p:nvPr/>
        </p:nvPicPr>
        <p:blipFill>
          <a:blip r:embed="rId2">
            <a:alphaModFix/>
          </a:blip>
          <a:stretch>
            <a:fillRect/>
          </a:stretch>
        </p:blipFill>
        <p:spPr>
          <a:xfrm>
            <a:off x="0" y="0"/>
            <a:ext cx="1653601" cy="985049"/>
          </a:xfrm>
          <a:prstGeom prst="rect">
            <a:avLst/>
          </a:prstGeom>
          <a:noFill/>
          <a:ln>
            <a:noFill/>
          </a:ln>
        </p:spPr>
      </p:pic>
      <p:pic>
        <p:nvPicPr>
          <p:cNvPr id="321" name="Google Shape;321;p60"/>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61"/>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1"/>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5" name="Google Shape;325;p6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s" type="twoColTx">
  <p:cSld name="TITLE_AND_TWO_COLUMNS">
    <p:spTree>
      <p:nvGrpSpPr>
        <p:cNvPr id="326" name="Shape 326"/>
        <p:cNvGrpSpPr/>
        <p:nvPr/>
      </p:nvGrpSpPr>
      <p:grpSpPr>
        <a:xfrm>
          <a:off x="0" y="0"/>
          <a:ext cx="0" cy="0"/>
          <a:chOff x="0" y="0"/>
          <a:chExt cx="0" cy="0"/>
        </a:xfrm>
      </p:grpSpPr>
      <p:sp>
        <p:nvSpPr>
          <p:cNvPr id="327" name="Google Shape;327;p62"/>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8" name="Google Shape;328;p62"/>
          <p:cNvSpPr txBox="1"/>
          <p:nvPr>
            <p:ph idx="1" type="body"/>
          </p:nvPr>
        </p:nvSpPr>
        <p:spPr>
          <a:xfrm>
            <a:off x="419825" y="103302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9" name="Google Shape;329;p62"/>
          <p:cNvSpPr txBox="1"/>
          <p:nvPr>
            <p:ph idx="2" type="body"/>
          </p:nvPr>
        </p:nvSpPr>
        <p:spPr>
          <a:xfrm>
            <a:off x="4617375" y="1033075"/>
            <a:ext cx="4106700" cy="3077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0" name="Google Shape;330;p62"/>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1" name="Google Shape;331;p62"/>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7"/>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1" name="Google Shape;41;p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Cols">
  <p:cSld name="TITLE_AND_TWO_COLUMNS_1">
    <p:spTree>
      <p:nvGrpSpPr>
        <p:cNvPr id="332" name="Shape 332"/>
        <p:cNvGrpSpPr/>
        <p:nvPr/>
      </p:nvGrpSpPr>
      <p:grpSpPr>
        <a:xfrm>
          <a:off x="0" y="0"/>
          <a:ext cx="0" cy="0"/>
          <a:chOff x="0" y="0"/>
          <a:chExt cx="0" cy="0"/>
        </a:xfrm>
      </p:grpSpPr>
      <p:sp>
        <p:nvSpPr>
          <p:cNvPr id="333" name="Google Shape;333;p63"/>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4" name="Google Shape;334;p63"/>
          <p:cNvSpPr txBox="1"/>
          <p:nvPr>
            <p:ph idx="1" type="body"/>
          </p:nvPr>
        </p:nvSpPr>
        <p:spPr>
          <a:xfrm>
            <a:off x="419825" y="184952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5" name="Google Shape;335;p63"/>
          <p:cNvSpPr txBox="1"/>
          <p:nvPr>
            <p:ph idx="2" type="body"/>
          </p:nvPr>
        </p:nvSpPr>
        <p:spPr>
          <a:xfrm>
            <a:off x="4617350" y="1849375"/>
            <a:ext cx="4106700" cy="2719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6" name="Google Shape;336;p63"/>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7" name="Google Shape;337;p63"/>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338" name="Google Shape;338;p63"/>
          <p:cNvSpPr txBox="1"/>
          <p:nvPr>
            <p:ph idx="3" type="subTitle"/>
          </p:nvPr>
        </p:nvSpPr>
        <p:spPr>
          <a:xfrm>
            <a:off x="419825" y="1033025"/>
            <a:ext cx="8173200" cy="466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Font typeface="IBM Plex Sans"/>
              <a:buNone/>
              <a:defRPr b="1">
                <a:solidFill>
                  <a:schemeClr val="lt2"/>
                </a:solidFill>
                <a:latin typeface="IBM Plex Sans"/>
                <a:ea typeface="IBM Plex Sans"/>
                <a:cs typeface="IBM Plex Sans"/>
                <a:sym typeface="IBM Plex Sans"/>
              </a:defRPr>
            </a:lvl1pPr>
            <a:lvl2pPr lvl="1" rtl="0">
              <a:spcBef>
                <a:spcPts val="0"/>
              </a:spcBef>
              <a:spcAft>
                <a:spcPts val="0"/>
              </a:spcAft>
              <a:buSzPts val="1500"/>
              <a:buNone/>
              <a:defRPr/>
            </a:lvl2pPr>
            <a:lvl3pPr lvl="2" rtl="0">
              <a:spcBef>
                <a:spcPts val="0"/>
              </a:spcBef>
              <a:spcAft>
                <a:spcPts val="0"/>
              </a:spcAft>
              <a:buSzPts val="1400"/>
              <a:buNone/>
              <a:defRPr/>
            </a:lvl3pPr>
            <a:lvl4pPr lvl="3" rtl="0">
              <a:spcBef>
                <a:spcPts val="0"/>
              </a:spcBef>
              <a:spcAft>
                <a:spcPts val="0"/>
              </a:spcAft>
              <a:buSzPts val="1300"/>
              <a:buNone/>
              <a:defRPr/>
            </a:lvl4pPr>
            <a:lvl5pPr lvl="4" rtl="0">
              <a:spcBef>
                <a:spcPts val="0"/>
              </a:spcBef>
              <a:spcAft>
                <a:spcPts val="0"/>
              </a:spcAft>
              <a:buSzPts val="1200"/>
              <a:buNone/>
              <a:defRPr/>
            </a:lvl5pPr>
            <a:lvl6pPr lvl="5" rtl="0">
              <a:spcBef>
                <a:spcPts val="0"/>
              </a:spcBef>
              <a:spcAft>
                <a:spcPts val="0"/>
              </a:spcAft>
              <a:buSzPts val="1100"/>
              <a:buNone/>
              <a:defRPr/>
            </a:lvl6pPr>
            <a:lvl7pPr lvl="6" rtl="0">
              <a:spcBef>
                <a:spcPts val="0"/>
              </a:spcBef>
              <a:spcAft>
                <a:spcPts val="0"/>
              </a:spcAft>
              <a:buSzPts val="1000"/>
              <a:buNone/>
              <a:defRPr/>
            </a:lvl7pPr>
            <a:lvl8pPr lvl="7" rtl="0">
              <a:spcBef>
                <a:spcPts val="0"/>
              </a:spcBef>
              <a:spcAft>
                <a:spcPts val="0"/>
              </a:spcAft>
              <a:buSzPts val="900"/>
              <a:buNone/>
              <a:defRPr/>
            </a:lvl8pPr>
            <a:lvl9pPr lvl="8" rtl="0">
              <a:spcBef>
                <a:spcPts val="0"/>
              </a:spcBef>
              <a:spcAft>
                <a:spcPts val="0"/>
              </a:spcAft>
              <a:buSzPts val="8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 name="Shape 339"/>
        <p:cNvGrpSpPr/>
        <p:nvPr/>
      </p:nvGrpSpPr>
      <p:grpSpPr>
        <a:xfrm>
          <a:off x="0" y="0"/>
          <a:ext cx="0" cy="0"/>
          <a:chOff x="0" y="0"/>
          <a:chExt cx="0" cy="0"/>
        </a:xfrm>
      </p:grpSpPr>
      <p:sp>
        <p:nvSpPr>
          <p:cNvPr id="340" name="Google Shape;340;p64"/>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1" name="Google Shape;341;p64"/>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2" name="Google Shape;342;p64"/>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343" name="Google Shape;343;p64"/>
          <p:cNvGraphicFramePr/>
          <p:nvPr/>
        </p:nvGraphicFramePr>
        <p:xfrm>
          <a:off x="419825" y="921415"/>
          <a:ext cx="3000000" cy="3000000"/>
        </p:xfrm>
        <a:graphic>
          <a:graphicData uri="http://schemas.openxmlformats.org/drawingml/2006/table">
            <a:tbl>
              <a:tblPr>
                <a:noFill/>
                <a:tableStyleId>{55052FBA-279F-44A2-B82E-36F2E27375DE}</a:tableStyleId>
              </a:tblPr>
              <a:tblGrid>
                <a:gridCol w="2753700"/>
                <a:gridCol w="2788300"/>
                <a:gridCol w="2771000"/>
              </a:tblGrid>
              <a:tr h="737500">
                <a:tc>
                  <a:txBody>
                    <a:bodyPr/>
                    <a:lstStyle/>
                    <a:p>
                      <a:pPr indent="0" lvl="0" marL="0" rtl="0" algn="ctr">
                        <a:spcBef>
                          <a:spcPts val="0"/>
                        </a:spcBef>
                        <a:spcAft>
                          <a:spcPts val="0"/>
                        </a:spcAft>
                        <a:buNone/>
                      </a:pPr>
                      <a:r>
                        <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solidFill>
                          <a:srgbClr val="FFFFFF"/>
                        </a:solidFill>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rgbClr val="FFFFFF"/>
                          </a:solidFill>
                          <a:latin typeface="IBM Plex Sans"/>
                          <a:ea typeface="IBM Plex Sans"/>
                          <a:cs typeface="IBM Plex Sans"/>
                          <a:sym typeface="IBM Plex Sans"/>
                        </a:rPr>
                        <a:t>Heading</a:t>
                      </a:r>
                      <a:endParaRPr b="1" sz="2000">
                        <a:latin typeface="IBM Plex Sans"/>
                        <a:ea typeface="IBM Plex Sans"/>
                        <a:cs typeface="IBM Plex Sans"/>
                        <a:sym typeface="IBM Plex Sans"/>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37500">
                <a:tc>
                  <a:txBody>
                    <a:bodyPr/>
                    <a:lstStyle/>
                    <a:p>
                      <a:pPr indent="0" lvl="0" marL="0" rtl="0" algn="ctr">
                        <a:spcBef>
                          <a:spcPts val="0"/>
                        </a:spcBef>
                        <a:spcAft>
                          <a:spcPts val="0"/>
                        </a:spcAft>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750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25150">
                <a:tc>
                  <a:txBody>
                    <a:bodyPr/>
                    <a:lstStyle/>
                    <a:p>
                      <a:pPr indent="0" lvl="0" marL="0" rtl="0" algn="ctr">
                        <a:spcBef>
                          <a:spcPts val="0"/>
                        </a:spcBef>
                        <a:spcAft>
                          <a:spcPts val="0"/>
                        </a:spcAft>
                        <a:buClr>
                          <a:schemeClr val="dk1"/>
                        </a:buClr>
                        <a:buSzPts val="1100"/>
                        <a:buFont typeface="Arial"/>
                        <a:buNone/>
                      </a:pPr>
                      <a:r>
                        <a:rPr b="1" lang="en" sz="2000">
                          <a:solidFill>
                            <a:schemeClr val="lt1"/>
                          </a:solidFill>
                          <a:latin typeface="IBM Plex Sans"/>
                          <a:ea typeface="IBM Plex Sans"/>
                          <a:cs typeface="IBM Plex Sans"/>
                          <a:sym typeface="IBM Plex Sans"/>
                        </a:rPr>
                        <a:t>Heading</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2"/>
                          </a:solidFill>
                          <a:latin typeface="Source Sans Pro"/>
                          <a:ea typeface="Source Sans Pro"/>
                          <a:cs typeface="Source Sans Pro"/>
                          <a:sym typeface="Source Sans Pro"/>
                        </a:rPr>
                        <a:t>x</a:t>
                      </a:r>
                      <a:endParaRPr sz="1600">
                        <a:solidFill>
                          <a:schemeClr val="dk2"/>
                        </a:solidFill>
                        <a:latin typeface="Source Sans Pro"/>
                        <a:ea typeface="Source Sans Pro"/>
                        <a:cs typeface="Source Sans Pro"/>
                        <a:sym typeface="Source Sans Pro"/>
                      </a:endParaRPr>
                    </a:p>
                  </a:txBody>
                  <a:tcPr marT="182875" marB="182875" marR="182875" marL="18287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44" name="Shape 344"/>
        <p:cNvGrpSpPr/>
        <p:nvPr/>
      </p:nvGrpSpPr>
      <p:grpSpPr>
        <a:xfrm>
          <a:off x="0" y="0"/>
          <a:ext cx="0" cy="0"/>
          <a:chOff x="0" y="0"/>
          <a:chExt cx="0" cy="0"/>
        </a:xfrm>
      </p:grpSpPr>
      <p:sp>
        <p:nvSpPr>
          <p:cNvPr id="345" name="Google Shape;345;p65"/>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6" name="Google Shape;346;p65"/>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7" name="Google Shape;347;p65"/>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48" name="Shape 348"/>
        <p:cNvGrpSpPr/>
        <p:nvPr/>
      </p:nvGrpSpPr>
      <p:grpSpPr>
        <a:xfrm>
          <a:off x="0" y="0"/>
          <a:ext cx="0" cy="0"/>
          <a:chOff x="0" y="0"/>
          <a:chExt cx="0" cy="0"/>
        </a:xfrm>
      </p:grpSpPr>
      <p:sp>
        <p:nvSpPr>
          <p:cNvPr id="349" name="Google Shape;349;p6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0" name="Google Shape;350;p66"/>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1" name="Google Shape;351;p66"/>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2">
    <p:spTree>
      <p:nvGrpSpPr>
        <p:cNvPr id="352" name="Shape 352"/>
        <p:cNvGrpSpPr/>
        <p:nvPr/>
      </p:nvGrpSpPr>
      <p:grpSpPr>
        <a:xfrm>
          <a:off x="0" y="0"/>
          <a:ext cx="0" cy="0"/>
          <a:chOff x="0" y="0"/>
          <a:chExt cx="0" cy="0"/>
        </a:xfrm>
      </p:grpSpPr>
      <p:pic>
        <p:nvPicPr>
          <p:cNvPr id="353" name="Google Shape;353;p67"/>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354" name="Google Shape;354;p67"/>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5" name="Google Shape;355;p67"/>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Col, Blue Background">
  <p:cSld name="TITLE_ONLY_2_1">
    <p:bg>
      <p:bgPr>
        <a:solidFill>
          <a:srgbClr val="2F3F4E"/>
        </a:solidFill>
      </p:bgPr>
    </p:bg>
    <p:spTree>
      <p:nvGrpSpPr>
        <p:cNvPr id="356" name="Shape 356"/>
        <p:cNvGrpSpPr/>
        <p:nvPr/>
      </p:nvGrpSpPr>
      <p:grpSpPr>
        <a:xfrm>
          <a:off x="0" y="0"/>
          <a:ext cx="0" cy="0"/>
          <a:chOff x="0" y="0"/>
          <a:chExt cx="0" cy="0"/>
        </a:xfrm>
      </p:grpSpPr>
      <p:sp>
        <p:nvSpPr>
          <p:cNvPr id="357" name="Google Shape;357;p68"/>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8" name="Google Shape;358;p68"/>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68"/>
          <p:cNvSpPr txBox="1"/>
          <p:nvPr>
            <p:ph idx="1" type="body"/>
          </p:nvPr>
        </p:nvSpPr>
        <p:spPr>
          <a:xfrm>
            <a:off x="419825" y="1033025"/>
            <a:ext cx="8313000" cy="3687600"/>
          </a:xfrm>
          <a:prstGeom prst="rect">
            <a:avLst/>
          </a:prstGeom>
        </p:spPr>
        <p:txBody>
          <a:bodyPr anchorCtr="0" anchor="t" bIns="0" lIns="0" spcFirstLastPara="1" rIns="0" wrap="square" tIns="0">
            <a:noAutofit/>
          </a:bodyPr>
          <a:lstStyle>
            <a:lvl1pPr indent="-330200" lvl="0" marL="457200" rtl="0">
              <a:spcBef>
                <a:spcPts val="0"/>
              </a:spcBef>
              <a:spcAft>
                <a:spcPts val="0"/>
              </a:spcAft>
              <a:buClr>
                <a:srgbClr val="FFFFFF"/>
              </a:buClr>
              <a:buSzPts val="1600"/>
              <a:buChar char="▸"/>
              <a:defRPr>
                <a:solidFill>
                  <a:srgbClr val="FFFFFF"/>
                </a:solidFill>
              </a:defRPr>
            </a:lvl1pPr>
            <a:lvl2pPr indent="-323850" lvl="1" marL="914400" rtl="0">
              <a:spcBef>
                <a:spcPts val="0"/>
              </a:spcBef>
              <a:spcAft>
                <a:spcPts val="0"/>
              </a:spcAft>
              <a:buClr>
                <a:srgbClr val="FFFFFF"/>
              </a:buClr>
              <a:buSzPts val="15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1150" lvl="3" marL="1828800" rtl="0">
              <a:spcBef>
                <a:spcPts val="0"/>
              </a:spcBef>
              <a:spcAft>
                <a:spcPts val="0"/>
              </a:spcAft>
              <a:buClr>
                <a:srgbClr val="FFFFFF"/>
              </a:buClr>
              <a:buSzPts val="1300"/>
              <a:buChar char="▸"/>
              <a:defRPr>
                <a:solidFill>
                  <a:srgbClr val="FFFFFF"/>
                </a:solidFill>
              </a:defRPr>
            </a:lvl4pPr>
            <a:lvl5pPr indent="-304800" lvl="4" marL="2286000" rtl="0">
              <a:spcBef>
                <a:spcPts val="0"/>
              </a:spcBef>
              <a:spcAft>
                <a:spcPts val="0"/>
              </a:spcAft>
              <a:buClr>
                <a:srgbClr val="FFFFFF"/>
              </a:buClr>
              <a:buSzPts val="12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85750" lvl="7" marL="3657600" rtl="0">
              <a:spcBef>
                <a:spcPts val="0"/>
              </a:spcBef>
              <a:spcAft>
                <a:spcPts val="0"/>
              </a:spcAft>
              <a:buClr>
                <a:srgbClr val="FFFFFF"/>
              </a:buClr>
              <a:buSzPts val="900"/>
              <a:buChar char="▸"/>
              <a:defRPr>
                <a:solidFill>
                  <a:srgbClr val="FFFFFF"/>
                </a:solidFill>
              </a:defRPr>
            </a:lvl8pPr>
            <a:lvl9pPr indent="-279400" lvl="8" marL="4114800" rtl="0">
              <a:spcBef>
                <a:spcPts val="0"/>
              </a:spcBef>
              <a:spcAft>
                <a:spcPts val="0"/>
              </a:spcAft>
              <a:buClr>
                <a:srgbClr val="FFFFFF"/>
              </a:buClr>
              <a:buSzPts val="800"/>
              <a:buChar char="▸"/>
              <a:defRPr>
                <a:solidFill>
                  <a:srgbClr val="FFFFFF"/>
                </a:solidFill>
              </a:defRPr>
            </a:lvl9pPr>
          </a:lstStyle>
          <a:p/>
        </p:txBody>
      </p:sp>
      <p:pic>
        <p:nvPicPr>
          <p:cNvPr id="360" name="Google Shape;360;p68"/>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361" name="Google Shape;361;p68"/>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2" name="Shape 362"/>
        <p:cNvGrpSpPr/>
        <p:nvPr/>
      </p:nvGrpSpPr>
      <p:grpSpPr>
        <a:xfrm>
          <a:off x="0" y="0"/>
          <a:ext cx="0" cy="0"/>
          <a:chOff x="0" y="0"/>
          <a:chExt cx="0" cy="0"/>
        </a:xfrm>
      </p:grpSpPr>
      <p:sp>
        <p:nvSpPr>
          <p:cNvPr id="363" name="Google Shape;363;p69"/>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64" name="Google Shape;364;p69"/>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65" name="Google Shape;365;p69"/>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366" name="Google Shape;366;p69"/>
          <p:cNvPicPr preferRelativeResize="0"/>
          <p:nvPr/>
        </p:nvPicPr>
        <p:blipFill>
          <a:blip r:embed="rId3">
            <a:alphaModFix/>
          </a:blip>
          <a:stretch>
            <a:fillRect/>
          </a:stretch>
        </p:blipFill>
        <p:spPr>
          <a:xfrm>
            <a:off x="7925525" y="423024"/>
            <a:ext cx="798649" cy="8061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Background">
  <p:cSld name="CUSTOM">
    <p:bg>
      <p:bgPr>
        <a:solidFill>
          <a:schemeClr val="dk2"/>
        </a:solidFill>
      </p:bgPr>
    </p:bg>
    <p:spTree>
      <p:nvGrpSpPr>
        <p:cNvPr id="367" name="Shape 367"/>
        <p:cNvGrpSpPr/>
        <p:nvPr/>
      </p:nvGrpSpPr>
      <p:grpSpPr>
        <a:xfrm>
          <a:off x="0" y="0"/>
          <a:ext cx="0" cy="0"/>
          <a:chOff x="0" y="0"/>
          <a:chExt cx="0" cy="0"/>
        </a:xfrm>
      </p:grpSpPr>
      <p:sp>
        <p:nvSpPr>
          <p:cNvPr id="368" name="Google Shape;368;p70"/>
          <p:cNvSpPr txBox="1"/>
          <p:nvPr>
            <p:ph type="title"/>
          </p:nvPr>
        </p:nvSpPr>
        <p:spPr>
          <a:xfrm>
            <a:off x="419825" y="343025"/>
            <a:ext cx="8313000" cy="690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369" name="Google Shape;369;p70"/>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370" name="Google Shape;370;p70"/>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ey Background">
  <p:cSld name="CUSTOM_1">
    <p:spTree>
      <p:nvGrpSpPr>
        <p:cNvPr id="371" name="Shape 371"/>
        <p:cNvGrpSpPr/>
        <p:nvPr/>
      </p:nvGrpSpPr>
      <p:grpSpPr>
        <a:xfrm>
          <a:off x="0" y="0"/>
          <a:ext cx="0" cy="0"/>
          <a:chOff x="0" y="0"/>
          <a:chExt cx="0" cy="0"/>
        </a:xfrm>
      </p:grpSpPr>
      <p:pic>
        <p:nvPicPr>
          <p:cNvPr id="372" name="Google Shape;372;p71"/>
          <p:cNvPicPr preferRelativeResize="0"/>
          <p:nvPr/>
        </p:nvPicPr>
        <p:blipFill>
          <a:blip r:embed="rId2">
            <a:alphaModFix/>
          </a:blip>
          <a:stretch>
            <a:fillRect/>
          </a:stretch>
        </p:blipFill>
        <p:spPr>
          <a:xfrm>
            <a:off x="0" y="4"/>
            <a:ext cx="9144000" cy="5143495"/>
          </a:xfrm>
          <a:prstGeom prst="rect">
            <a:avLst/>
          </a:prstGeom>
          <a:noFill/>
          <a:ln>
            <a:noFill/>
          </a:ln>
        </p:spPr>
      </p:pic>
      <p:sp>
        <p:nvSpPr>
          <p:cNvPr id="373" name="Google Shape;373;p71"/>
          <p:cNvSpPr txBox="1"/>
          <p:nvPr>
            <p:ph type="title"/>
          </p:nvPr>
        </p:nvSpPr>
        <p:spPr>
          <a:xfrm>
            <a:off x="419825" y="345700"/>
            <a:ext cx="8313000" cy="687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374" name="Google Shape;374;p71"/>
          <p:cNvSpPr txBox="1"/>
          <p:nvPr>
            <p:ph idx="12" type="sldNum"/>
          </p:nvPr>
        </p:nvSpPr>
        <p:spPr>
          <a:xfrm>
            <a:off x="8472458" y="4617720"/>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71"/>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main Overview">
  <p:cSld name="CUSTOM_2">
    <p:bg>
      <p:bgPr>
        <a:solidFill>
          <a:schemeClr val="lt1"/>
        </a:solidFill>
      </p:bgPr>
    </p:bg>
    <p:spTree>
      <p:nvGrpSpPr>
        <p:cNvPr id="376" name="Shape 376"/>
        <p:cNvGrpSpPr/>
        <p:nvPr/>
      </p:nvGrpSpPr>
      <p:grpSpPr>
        <a:xfrm>
          <a:off x="0" y="0"/>
          <a:ext cx="0" cy="0"/>
          <a:chOff x="0" y="0"/>
          <a:chExt cx="0" cy="0"/>
        </a:xfrm>
      </p:grpSpPr>
      <p:pic>
        <p:nvPicPr>
          <p:cNvPr id="377" name="Google Shape;377;p72"/>
          <p:cNvPicPr preferRelativeResize="0"/>
          <p:nvPr/>
        </p:nvPicPr>
        <p:blipFill rotWithShape="1">
          <a:blip r:embed="rId2">
            <a:alphaModFix/>
          </a:blip>
          <a:srcRect b="0" l="0" r="0" t="0"/>
          <a:stretch/>
        </p:blipFill>
        <p:spPr>
          <a:xfrm>
            <a:off x="4813925" y="0"/>
            <a:ext cx="4330075" cy="952625"/>
          </a:xfrm>
          <a:prstGeom prst="rect">
            <a:avLst/>
          </a:prstGeom>
          <a:noFill/>
          <a:ln>
            <a:noFill/>
          </a:ln>
        </p:spPr>
      </p:pic>
      <p:sp>
        <p:nvSpPr>
          <p:cNvPr id="378" name="Google Shape;378;p72"/>
          <p:cNvSpPr txBox="1"/>
          <p:nvPr>
            <p:ph type="title"/>
          </p:nvPr>
        </p:nvSpPr>
        <p:spPr>
          <a:xfrm>
            <a:off x="419825" y="423025"/>
            <a:ext cx="8313000" cy="498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379" name="Google Shape;379;p72"/>
          <p:cNvSpPr txBox="1"/>
          <p:nvPr>
            <p:ph idx="1" type="body"/>
          </p:nvPr>
        </p:nvSpPr>
        <p:spPr>
          <a:xfrm>
            <a:off x="5778100" y="90750"/>
            <a:ext cx="3366000" cy="252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1pPr>
            <a:lvl2pPr indent="-317500" lvl="1" marL="914400" rtl="0">
              <a:spcBef>
                <a:spcPts val="0"/>
              </a:spcBef>
              <a:spcAft>
                <a:spcPts val="0"/>
              </a:spcAft>
              <a:buClr>
                <a:schemeClr val="accent6"/>
              </a:buClr>
              <a:buSzPts val="1400"/>
              <a:buFont typeface="Source Sans Pro SemiBold"/>
              <a:buChar char="▸"/>
              <a:defRPr sz="1400">
                <a:solidFill>
                  <a:schemeClr val="accent6"/>
                </a:solidFill>
                <a:latin typeface="Source Sans Pro SemiBold"/>
                <a:ea typeface="Source Sans Pro SemiBold"/>
                <a:cs typeface="Source Sans Pro SemiBold"/>
                <a:sym typeface="Source Sans Pro SemiBold"/>
              </a:defRPr>
            </a:lvl2pPr>
            <a:lvl3pPr indent="-317500" lvl="2" marL="1371600" rtl="0">
              <a:spcBef>
                <a:spcPts val="0"/>
              </a:spcBef>
              <a:spcAft>
                <a:spcPts val="0"/>
              </a:spcAft>
              <a:buClr>
                <a:schemeClr val="accent6"/>
              </a:buClr>
              <a:buSzPts val="1400"/>
              <a:buFont typeface="Source Sans Pro SemiBold"/>
              <a:buChar char="▸"/>
              <a:defRPr>
                <a:solidFill>
                  <a:schemeClr val="accent6"/>
                </a:solidFill>
                <a:latin typeface="Source Sans Pro SemiBold"/>
                <a:ea typeface="Source Sans Pro SemiBold"/>
                <a:cs typeface="Source Sans Pro SemiBold"/>
                <a:sym typeface="Source Sans Pro SemiBold"/>
              </a:defRPr>
            </a:lvl3pPr>
            <a:lvl4pPr indent="-311150" lvl="3" marL="1828800" rtl="0">
              <a:spcBef>
                <a:spcPts val="0"/>
              </a:spcBef>
              <a:spcAft>
                <a:spcPts val="0"/>
              </a:spcAft>
              <a:buClr>
                <a:schemeClr val="accent6"/>
              </a:buClr>
              <a:buSzPts val="1300"/>
              <a:buFont typeface="Source Sans Pro SemiBold"/>
              <a:buChar char="▸"/>
              <a:defRPr>
                <a:solidFill>
                  <a:schemeClr val="accent6"/>
                </a:solidFill>
                <a:latin typeface="Source Sans Pro SemiBold"/>
                <a:ea typeface="Source Sans Pro SemiBold"/>
                <a:cs typeface="Source Sans Pro SemiBold"/>
                <a:sym typeface="Source Sans Pro SemiBold"/>
              </a:defRPr>
            </a:lvl4pPr>
            <a:lvl5pPr indent="-304800" lvl="4" marL="2286000" rtl="0">
              <a:spcBef>
                <a:spcPts val="0"/>
              </a:spcBef>
              <a:spcAft>
                <a:spcPts val="0"/>
              </a:spcAft>
              <a:buClr>
                <a:schemeClr val="accent6"/>
              </a:buClr>
              <a:buSzPts val="1200"/>
              <a:buFont typeface="Source Sans Pro SemiBold"/>
              <a:buChar char="▸"/>
              <a:defRPr>
                <a:solidFill>
                  <a:schemeClr val="accent6"/>
                </a:solidFill>
                <a:latin typeface="Source Sans Pro SemiBold"/>
                <a:ea typeface="Source Sans Pro SemiBold"/>
                <a:cs typeface="Source Sans Pro SemiBold"/>
                <a:sym typeface="Source Sans Pro SemiBold"/>
              </a:defRPr>
            </a:lvl5pPr>
            <a:lvl6pPr indent="-298450" lvl="5" marL="2743200" rtl="0">
              <a:spcBef>
                <a:spcPts val="0"/>
              </a:spcBef>
              <a:spcAft>
                <a:spcPts val="0"/>
              </a:spcAft>
              <a:buClr>
                <a:schemeClr val="accent6"/>
              </a:buClr>
              <a:buSzPts val="1100"/>
              <a:buFont typeface="Source Sans Pro SemiBold"/>
              <a:buChar char="▸"/>
              <a:defRPr>
                <a:solidFill>
                  <a:schemeClr val="accent6"/>
                </a:solidFill>
                <a:latin typeface="Source Sans Pro SemiBold"/>
                <a:ea typeface="Source Sans Pro SemiBold"/>
                <a:cs typeface="Source Sans Pro SemiBold"/>
                <a:sym typeface="Source Sans Pro SemiBold"/>
              </a:defRPr>
            </a:lvl6pPr>
            <a:lvl7pPr indent="-292100" lvl="6" marL="3200400" rtl="0">
              <a:spcBef>
                <a:spcPts val="0"/>
              </a:spcBef>
              <a:spcAft>
                <a:spcPts val="0"/>
              </a:spcAft>
              <a:buClr>
                <a:schemeClr val="accent6"/>
              </a:buClr>
              <a:buSzPts val="1000"/>
              <a:buFont typeface="Source Sans Pro SemiBold"/>
              <a:buChar char="▸"/>
              <a:defRPr>
                <a:solidFill>
                  <a:schemeClr val="accent6"/>
                </a:solidFill>
                <a:latin typeface="Source Sans Pro SemiBold"/>
                <a:ea typeface="Source Sans Pro SemiBold"/>
                <a:cs typeface="Source Sans Pro SemiBold"/>
                <a:sym typeface="Source Sans Pro SemiBold"/>
              </a:defRPr>
            </a:lvl7pPr>
            <a:lvl8pPr indent="-285750" lvl="7" marL="3657600" rtl="0">
              <a:spcBef>
                <a:spcPts val="0"/>
              </a:spcBef>
              <a:spcAft>
                <a:spcPts val="0"/>
              </a:spcAft>
              <a:buClr>
                <a:schemeClr val="accent6"/>
              </a:buClr>
              <a:buSzPts val="900"/>
              <a:buFont typeface="Source Sans Pro SemiBold"/>
              <a:buChar char="▸"/>
              <a:defRPr>
                <a:solidFill>
                  <a:schemeClr val="accent6"/>
                </a:solidFill>
                <a:latin typeface="Source Sans Pro SemiBold"/>
                <a:ea typeface="Source Sans Pro SemiBold"/>
                <a:cs typeface="Source Sans Pro SemiBold"/>
                <a:sym typeface="Source Sans Pro SemiBold"/>
              </a:defRPr>
            </a:lvl8pPr>
            <a:lvl9pPr indent="-279400" lvl="8" marL="4114800" rtl="0">
              <a:spcBef>
                <a:spcPts val="0"/>
              </a:spcBef>
              <a:spcAft>
                <a:spcPts val="0"/>
              </a:spcAft>
              <a:buClr>
                <a:schemeClr val="accent6"/>
              </a:buClr>
              <a:buSzPts val="800"/>
              <a:buFont typeface="Source Sans Pro SemiBold"/>
              <a:buChar char="▸"/>
              <a:defRPr>
                <a:solidFill>
                  <a:schemeClr val="accent6"/>
                </a:solidFill>
                <a:latin typeface="Source Sans Pro SemiBold"/>
                <a:ea typeface="Source Sans Pro SemiBold"/>
                <a:cs typeface="Source Sans Pro SemiBold"/>
                <a:sym typeface="Source Sans Pro SemiBold"/>
              </a:defRPr>
            </a:lvl9pPr>
          </a:lstStyle>
          <a:p/>
        </p:txBody>
      </p:sp>
      <p:sp>
        <p:nvSpPr>
          <p:cNvPr id="380" name="Google Shape;380;p72"/>
          <p:cNvSpPr txBox="1"/>
          <p:nvPr>
            <p:ph idx="2" type="body"/>
          </p:nvPr>
        </p:nvSpPr>
        <p:spPr>
          <a:xfrm>
            <a:off x="428250" y="1037450"/>
            <a:ext cx="4098300" cy="30729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381" name="Google Shape;381;p72"/>
          <p:cNvPicPr preferRelativeResize="0"/>
          <p:nvPr/>
        </p:nvPicPr>
        <p:blipFill rotWithShape="1">
          <a:blip r:embed="rId3">
            <a:alphaModFix/>
          </a:blip>
          <a:srcRect b="1606" l="0" r="0" t="1616"/>
          <a:stretch/>
        </p:blipFill>
        <p:spPr>
          <a:xfrm>
            <a:off x="0" y="4498250"/>
            <a:ext cx="2857500" cy="64524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8"/>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6" name="Google Shape;46;p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47" name="Google Shape;47;p8"/>
          <p:cNvGraphicFramePr/>
          <p:nvPr/>
        </p:nvGraphicFramePr>
        <p:xfrm>
          <a:off x="952500" y="1809750"/>
          <a:ext cx="3000000" cy="3000000"/>
        </p:xfrm>
        <a:graphic>
          <a:graphicData uri="http://schemas.openxmlformats.org/drawingml/2006/table">
            <a:tbl>
              <a:tblPr>
                <a:noFill/>
                <a:tableStyleId>{55052FBA-279F-44A2-B82E-36F2E27375DE}</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2" name="Shape 382"/>
        <p:cNvGrpSpPr/>
        <p:nvPr/>
      </p:nvGrpSpPr>
      <p:grpSpPr>
        <a:xfrm>
          <a:off x="0" y="0"/>
          <a:ext cx="0" cy="0"/>
          <a:chOff x="0" y="0"/>
          <a:chExt cx="0" cy="0"/>
        </a:xfrm>
      </p:grpSpPr>
      <p:sp>
        <p:nvSpPr>
          <p:cNvPr id="383" name="Google Shape;383;p73"/>
          <p:cNvSpPr txBox="1"/>
          <p:nvPr>
            <p:ph type="title"/>
          </p:nvPr>
        </p:nvSpPr>
        <p:spPr>
          <a:xfrm>
            <a:off x="311700" y="445025"/>
            <a:ext cx="8520600" cy="5727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4" name="Google Shape;384;p73"/>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
        <p:nvSpPr>
          <p:cNvPr id="385" name="Google Shape;385;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86" name="Google Shape;386;p73"/>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F2F2F2"/>
        </a:solidFill>
      </p:bgPr>
    </p:bg>
    <p:spTree>
      <p:nvGrpSpPr>
        <p:cNvPr id="387" name="Shape 387"/>
        <p:cNvGrpSpPr/>
        <p:nvPr/>
      </p:nvGrpSpPr>
      <p:grpSpPr>
        <a:xfrm>
          <a:off x="0" y="0"/>
          <a:ext cx="0" cy="0"/>
          <a:chOff x="0" y="0"/>
          <a:chExt cx="0" cy="0"/>
        </a:xfrm>
      </p:grpSpPr>
      <p:sp>
        <p:nvSpPr>
          <p:cNvPr id="388" name="Google Shape;388;p74"/>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9" name="Google Shape;389;p7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390" name="Google Shape;390;p74"/>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391" name="Google Shape;391;p74"/>
          <p:cNvPicPr preferRelativeResize="0"/>
          <p:nvPr/>
        </p:nvPicPr>
        <p:blipFill>
          <a:blip r:embed="rId3">
            <a:alphaModFix/>
          </a:blip>
          <a:stretch>
            <a:fillRect/>
          </a:stretch>
        </p:blipFill>
        <p:spPr>
          <a:xfrm>
            <a:off x="0" y="4476750"/>
            <a:ext cx="9144000" cy="6667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bg>
      <p:bgPr>
        <a:solidFill>
          <a:schemeClr val="lt1"/>
        </a:solidFill>
      </p:bgPr>
    </p:bg>
    <p:spTree>
      <p:nvGrpSpPr>
        <p:cNvPr id="392" name="Shape 392"/>
        <p:cNvGrpSpPr/>
        <p:nvPr/>
      </p:nvGrpSpPr>
      <p:grpSpPr>
        <a:xfrm>
          <a:off x="0" y="0"/>
          <a:ext cx="0" cy="0"/>
          <a:chOff x="0" y="0"/>
          <a:chExt cx="0" cy="0"/>
        </a:xfrm>
      </p:grpSpPr>
      <p:sp>
        <p:nvSpPr>
          <p:cNvPr id="393" name="Google Shape;393;p75"/>
          <p:cNvSpPr txBox="1"/>
          <p:nvPr>
            <p:ph type="title"/>
          </p:nvPr>
        </p:nvSpPr>
        <p:spPr>
          <a:xfrm>
            <a:off x="419825" y="423025"/>
            <a:ext cx="8520600" cy="4653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4" name="Google Shape;394;p75"/>
          <p:cNvSpPr txBox="1"/>
          <p:nvPr>
            <p:ph idx="1" type="body"/>
          </p:nvPr>
        </p:nvSpPr>
        <p:spPr>
          <a:xfrm>
            <a:off x="419825" y="1033025"/>
            <a:ext cx="8304300" cy="3535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23850" lvl="1" marL="914400" rtl="0">
              <a:spcBef>
                <a:spcPts val="0"/>
              </a:spcBef>
              <a:spcAft>
                <a:spcPts val="0"/>
              </a:spcAft>
              <a:buSzPts val="1500"/>
              <a:buChar char="▸"/>
              <a:defRPr/>
            </a:lvl2pPr>
            <a:lvl3pPr indent="-317500" lvl="2" marL="1371600" rtl="0">
              <a:spcBef>
                <a:spcPts val="0"/>
              </a:spcBef>
              <a:spcAft>
                <a:spcPts val="0"/>
              </a:spcAft>
              <a:buSzPts val="1400"/>
              <a:buChar char="▸"/>
              <a:defRPr/>
            </a:lvl3pPr>
            <a:lvl4pPr indent="-311150" lvl="3" marL="1828800" rtl="0">
              <a:spcBef>
                <a:spcPts val="0"/>
              </a:spcBef>
              <a:spcAft>
                <a:spcPts val="0"/>
              </a:spcAft>
              <a:buSzPts val="1300"/>
              <a:buChar char="▸"/>
              <a:defRPr/>
            </a:lvl4pPr>
            <a:lvl5pPr indent="-304800" lvl="4" marL="2286000" rtl="0">
              <a:spcBef>
                <a:spcPts val="0"/>
              </a:spcBef>
              <a:spcAft>
                <a:spcPts val="0"/>
              </a:spcAft>
              <a:buSzPts val="1200"/>
              <a:buChar char="▸"/>
              <a:defRPr/>
            </a:lvl5pPr>
            <a:lvl6pPr indent="-298450" lvl="5" marL="2743200" rtl="0">
              <a:spcBef>
                <a:spcPts val="0"/>
              </a:spcBef>
              <a:spcAft>
                <a:spcPts val="0"/>
              </a:spcAft>
              <a:buSzPts val="1100"/>
              <a:buChar char="▸"/>
              <a:defRPr/>
            </a:lvl6pPr>
            <a:lvl7pPr indent="-292100" lvl="6" marL="3200400" rtl="0">
              <a:spcBef>
                <a:spcPts val="0"/>
              </a:spcBef>
              <a:spcAft>
                <a:spcPts val="0"/>
              </a:spcAft>
              <a:buSzPts val="10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pic>
        <p:nvPicPr>
          <p:cNvPr id="395" name="Google Shape;395;p75"/>
          <p:cNvPicPr preferRelativeResize="0"/>
          <p:nvPr/>
        </p:nvPicPr>
        <p:blipFill>
          <a:blip r:embed="rId2">
            <a:alphaModFix/>
          </a:blip>
          <a:stretch>
            <a:fillRect/>
          </a:stretch>
        </p:blipFill>
        <p:spPr>
          <a:xfrm>
            <a:off x="4572000" y="10"/>
            <a:ext cx="4572000" cy="1005840"/>
          </a:xfrm>
          <a:prstGeom prst="rect">
            <a:avLst/>
          </a:prstGeom>
          <a:noFill/>
          <a:ln>
            <a:noFill/>
          </a:ln>
        </p:spPr>
      </p:pic>
      <p:pic>
        <p:nvPicPr>
          <p:cNvPr id="396" name="Google Shape;396;p75"/>
          <p:cNvPicPr preferRelativeResize="0"/>
          <p:nvPr/>
        </p:nvPicPr>
        <p:blipFill>
          <a:blip r:embed="rId3">
            <a:alphaModFix/>
          </a:blip>
          <a:stretch>
            <a:fillRect/>
          </a:stretch>
        </p:blipFill>
        <p:spPr>
          <a:xfrm>
            <a:off x="0" y="4406075"/>
            <a:ext cx="2857500" cy="7374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48" name="Shape 48"/>
        <p:cNvGrpSpPr/>
        <p:nvPr/>
      </p:nvGrpSpPr>
      <p:grpSpPr>
        <a:xfrm>
          <a:off x="0" y="0"/>
          <a:ext cx="0" cy="0"/>
          <a:chOff x="0" y="0"/>
          <a:chExt cx="0" cy="0"/>
        </a:xfrm>
      </p:grpSpPr>
      <p:sp>
        <p:nvSpPr>
          <p:cNvPr id="49" name="Google Shape;49;p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52" name="Google Shape;52;p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3" name="Shape 53"/>
        <p:cNvGrpSpPr/>
        <p:nvPr/>
      </p:nvGrpSpPr>
      <p:grpSpPr>
        <a:xfrm>
          <a:off x="0" y="0"/>
          <a:ext cx="0" cy="0"/>
          <a:chOff x="0" y="0"/>
          <a:chExt cx="0" cy="0"/>
        </a:xfrm>
      </p:grpSpPr>
      <p:sp>
        <p:nvSpPr>
          <p:cNvPr id="54" name="Google Shape;54;p1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0"/>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57" name="Google Shape;57;p10"/>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3.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theme" Target="../theme/theme1.xml"/><Relationship Id="rId16"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3" Type="http://schemas.openxmlformats.org/officeDocument/2006/relationships/theme" Target="../theme/theme4.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4" name="Shape 184"/>
        <p:cNvGrpSpPr/>
        <p:nvPr/>
      </p:nvGrpSpPr>
      <p:grpSpPr>
        <a:xfrm>
          <a:off x="0" y="0"/>
          <a:ext cx="0" cy="0"/>
          <a:chOff x="0" y="0"/>
          <a:chExt cx="0" cy="0"/>
        </a:xfrm>
      </p:grpSpPr>
      <p:sp>
        <p:nvSpPr>
          <p:cNvPr id="185" name="Google Shape;185;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6" name="Google Shape;186;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187" name="Google Shape;18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7" name="Shape 277"/>
        <p:cNvGrpSpPr/>
        <p:nvPr/>
      </p:nvGrpSpPr>
      <p:grpSpPr>
        <a:xfrm>
          <a:off x="0" y="0"/>
          <a:ext cx="0" cy="0"/>
          <a:chOff x="0" y="0"/>
          <a:chExt cx="0" cy="0"/>
        </a:xfrm>
      </p:grpSpPr>
      <p:sp>
        <p:nvSpPr>
          <p:cNvPr id="278" name="Google Shape;278;p53"/>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9" name="Google Shape;279;p53"/>
          <p:cNvSpPr txBox="1"/>
          <p:nvPr>
            <p:ph idx="1" type="body"/>
          </p:nvPr>
        </p:nvSpPr>
        <p:spPr>
          <a:xfrm>
            <a:off x="419825" y="1033025"/>
            <a:ext cx="8313000" cy="36876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indent="-323850" lvl="1" marL="914400" rtl="0">
              <a:lnSpc>
                <a:spcPct val="115000"/>
              </a:lnSpc>
              <a:spcBef>
                <a:spcPts val="0"/>
              </a:spcBef>
              <a:spcAft>
                <a:spcPts val="0"/>
              </a:spcAft>
              <a:buClr>
                <a:schemeClr val="dk2"/>
              </a:buClr>
              <a:buSzPts val="1500"/>
              <a:buFont typeface="Source Sans Pro"/>
              <a:buChar char="▸"/>
              <a:defRPr sz="1500">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1150" lvl="3" marL="1828800" rtl="0">
              <a:lnSpc>
                <a:spcPct val="115000"/>
              </a:lnSpc>
              <a:spcBef>
                <a:spcPts val="0"/>
              </a:spcBef>
              <a:spcAft>
                <a:spcPts val="0"/>
              </a:spcAft>
              <a:buClr>
                <a:schemeClr val="dk2"/>
              </a:buClr>
              <a:buSzPts val="1300"/>
              <a:buFont typeface="Source Sans Pro"/>
              <a:buChar char="▸"/>
              <a:defRPr sz="1300">
                <a:solidFill>
                  <a:schemeClr val="dk2"/>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chemeClr val="dk2"/>
              </a:buClr>
              <a:buSzPts val="1200"/>
              <a:buFont typeface="Source Sans Pro"/>
              <a:buChar char="▸"/>
              <a:defRPr sz="1200">
                <a:solidFill>
                  <a:schemeClr val="dk2"/>
                </a:solidFill>
                <a:latin typeface="Source Sans Pro"/>
                <a:ea typeface="Source Sans Pro"/>
                <a:cs typeface="Source Sans Pro"/>
                <a:sym typeface="Source Sans Pro"/>
              </a:defRPr>
            </a:lvl5pPr>
            <a:lvl6pPr indent="-298450" lvl="5" marL="2743200" rtl="0">
              <a:lnSpc>
                <a:spcPct val="115000"/>
              </a:lnSpc>
              <a:spcBef>
                <a:spcPts val="0"/>
              </a:spcBef>
              <a:spcAft>
                <a:spcPts val="0"/>
              </a:spcAft>
              <a:buClr>
                <a:schemeClr val="dk2"/>
              </a:buClr>
              <a:buSzPts val="1100"/>
              <a:buFont typeface="Source Sans Pro"/>
              <a:buChar char="▸"/>
              <a:defRPr sz="1100">
                <a:solidFill>
                  <a:schemeClr val="dk2"/>
                </a:solidFill>
                <a:latin typeface="Source Sans Pro"/>
                <a:ea typeface="Source Sans Pro"/>
                <a:cs typeface="Source Sans Pro"/>
                <a:sym typeface="Source Sans Pro"/>
              </a:defRPr>
            </a:lvl6pPr>
            <a:lvl7pPr indent="-292100" lvl="6" marL="3200400" rtl="0">
              <a:lnSpc>
                <a:spcPct val="115000"/>
              </a:lnSpc>
              <a:spcBef>
                <a:spcPts val="0"/>
              </a:spcBef>
              <a:spcAft>
                <a:spcPts val="0"/>
              </a:spcAft>
              <a:buClr>
                <a:schemeClr val="dk2"/>
              </a:buClr>
              <a:buSzPts val="1000"/>
              <a:buFont typeface="Source Sans Pro"/>
              <a:buChar char="▸"/>
              <a:defRPr sz="1000">
                <a:solidFill>
                  <a:schemeClr val="dk2"/>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chemeClr val="dk2"/>
              </a:buClr>
              <a:buSzPts val="900"/>
              <a:buFont typeface="Source Sans Pro"/>
              <a:buChar char="▸"/>
              <a:defRPr sz="900">
                <a:solidFill>
                  <a:schemeClr val="dk2"/>
                </a:solidFill>
                <a:latin typeface="Source Sans Pro"/>
                <a:ea typeface="Source Sans Pro"/>
                <a:cs typeface="Source Sans Pro"/>
                <a:sym typeface="Source Sans Pro"/>
              </a:defRPr>
            </a:lvl8pPr>
            <a:lvl9pPr indent="-279400" lvl="8" marL="4114800" rtl="0">
              <a:lnSpc>
                <a:spcPct val="115000"/>
              </a:lnSpc>
              <a:spcBef>
                <a:spcPts val="0"/>
              </a:spcBef>
              <a:spcAft>
                <a:spcPts val="0"/>
              </a:spcAft>
              <a:buClr>
                <a:schemeClr val="dk2"/>
              </a:buClr>
              <a:buSzPts val="800"/>
              <a:buFont typeface="Source Sans Pro"/>
              <a:buChar char="▸"/>
              <a:defRPr sz="800">
                <a:solidFill>
                  <a:schemeClr val="dk2"/>
                </a:solidFill>
                <a:latin typeface="Source Sans Pro"/>
                <a:ea typeface="Source Sans Pro"/>
                <a:cs typeface="Source Sans Pro"/>
                <a:sym typeface="Source Sans Pro"/>
              </a:defRPr>
            </a:lvl9pPr>
          </a:lstStyle>
          <a:p/>
        </p:txBody>
      </p:sp>
      <p:sp>
        <p:nvSpPr>
          <p:cNvPr id="280" name="Google Shape;280;p53"/>
          <p:cNvSpPr txBox="1"/>
          <p:nvPr>
            <p:ph idx="12" type="sldNum"/>
          </p:nvPr>
        </p:nvSpPr>
        <p:spPr>
          <a:xfrm>
            <a:off x="8472458" y="4617720"/>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solidFill>
                <a:schemeClr val="accent2"/>
              </a:solidFill>
            </a:endParaRPr>
          </a:p>
        </p:txBody>
      </p:sp>
      <p:sp>
        <p:nvSpPr>
          <p:cNvPr id="281" name="Google Shape;281;p53"/>
          <p:cNvSpPr txBox="1"/>
          <p:nvPr/>
        </p:nvSpPr>
        <p:spPr>
          <a:xfrm>
            <a:off x="3158792" y="4727448"/>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www.finops.org/introduction/how-to-use/" TargetMode="External"/><Relationship Id="rId4" Type="http://schemas.openxmlformats.org/officeDocument/2006/relationships/hyperlink" Target="https://www.finops.org/introduction/how-to-use/" TargetMode="External"/><Relationship Id="rId5" Type="http://schemas.openxmlformats.org/officeDocument/2006/relationships/image" Target="../media/image65.png"/></Relationships>
</file>

<file path=ppt/slides/_rels/slide10.xml.rels><?xml version="1.0" encoding="UTF-8" standalone="yes"?><Relationships xmlns="http://schemas.openxmlformats.org/package/2006/relationships"><Relationship Id="rId40" Type="http://schemas.openxmlformats.org/officeDocument/2006/relationships/image" Target="../media/image131.png"/><Relationship Id="rId20" Type="http://schemas.openxmlformats.org/officeDocument/2006/relationships/image" Target="../media/image95.png"/><Relationship Id="rId42" Type="http://schemas.openxmlformats.org/officeDocument/2006/relationships/image" Target="../media/image132.png"/><Relationship Id="rId41" Type="http://schemas.openxmlformats.org/officeDocument/2006/relationships/image" Target="../media/image123.png"/><Relationship Id="rId22" Type="http://schemas.openxmlformats.org/officeDocument/2006/relationships/image" Target="../media/image106.png"/><Relationship Id="rId44" Type="http://schemas.openxmlformats.org/officeDocument/2006/relationships/image" Target="../media/image122.png"/><Relationship Id="rId21" Type="http://schemas.openxmlformats.org/officeDocument/2006/relationships/image" Target="../media/image108.png"/><Relationship Id="rId43" Type="http://schemas.openxmlformats.org/officeDocument/2006/relationships/image" Target="../media/image117.png"/><Relationship Id="rId24" Type="http://schemas.openxmlformats.org/officeDocument/2006/relationships/image" Target="../media/image103.png"/><Relationship Id="rId46" Type="http://schemas.openxmlformats.org/officeDocument/2006/relationships/image" Target="../media/image125.png"/><Relationship Id="rId23" Type="http://schemas.openxmlformats.org/officeDocument/2006/relationships/image" Target="../media/image107.png"/><Relationship Id="rId45" Type="http://schemas.openxmlformats.org/officeDocument/2006/relationships/image" Target="../media/image124.png"/><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9.png"/><Relationship Id="rId26" Type="http://schemas.openxmlformats.org/officeDocument/2006/relationships/image" Target="../media/image102.png"/><Relationship Id="rId48" Type="http://schemas.openxmlformats.org/officeDocument/2006/relationships/image" Target="../media/image127.png"/><Relationship Id="rId25" Type="http://schemas.openxmlformats.org/officeDocument/2006/relationships/image" Target="../media/image104.png"/><Relationship Id="rId47" Type="http://schemas.openxmlformats.org/officeDocument/2006/relationships/image" Target="../media/image130.jpg"/><Relationship Id="rId28" Type="http://schemas.openxmlformats.org/officeDocument/2006/relationships/image" Target="../media/image101.png"/><Relationship Id="rId27" Type="http://schemas.openxmlformats.org/officeDocument/2006/relationships/image" Target="../media/image105.png"/><Relationship Id="rId5" Type="http://schemas.openxmlformats.org/officeDocument/2006/relationships/image" Target="../media/image84.png"/><Relationship Id="rId6" Type="http://schemas.openxmlformats.org/officeDocument/2006/relationships/image" Target="../media/image85.png"/><Relationship Id="rId29" Type="http://schemas.openxmlformats.org/officeDocument/2006/relationships/image" Target="../media/image110.png"/><Relationship Id="rId7" Type="http://schemas.openxmlformats.org/officeDocument/2006/relationships/image" Target="../media/image91.png"/><Relationship Id="rId8" Type="http://schemas.openxmlformats.org/officeDocument/2006/relationships/image" Target="../media/image90.png"/><Relationship Id="rId31" Type="http://schemas.openxmlformats.org/officeDocument/2006/relationships/image" Target="../media/image113.png"/><Relationship Id="rId30" Type="http://schemas.openxmlformats.org/officeDocument/2006/relationships/image" Target="../media/image114.png"/><Relationship Id="rId11" Type="http://schemas.openxmlformats.org/officeDocument/2006/relationships/image" Target="../media/image92.png"/><Relationship Id="rId33" Type="http://schemas.openxmlformats.org/officeDocument/2006/relationships/image" Target="../media/image109.png"/><Relationship Id="rId10" Type="http://schemas.openxmlformats.org/officeDocument/2006/relationships/image" Target="../media/image88.png"/><Relationship Id="rId32" Type="http://schemas.openxmlformats.org/officeDocument/2006/relationships/image" Target="../media/image112.png"/><Relationship Id="rId13" Type="http://schemas.openxmlformats.org/officeDocument/2006/relationships/image" Target="../media/image96.png"/><Relationship Id="rId35" Type="http://schemas.openxmlformats.org/officeDocument/2006/relationships/image" Target="../media/image111.png"/><Relationship Id="rId12" Type="http://schemas.openxmlformats.org/officeDocument/2006/relationships/image" Target="../media/image87.png"/><Relationship Id="rId34" Type="http://schemas.openxmlformats.org/officeDocument/2006/relationships/image" Target="../media/image116.png"/><Relationship Id="rId15" Type="http://schemas.openxmlformats.org/officeDocument/2006/relationships/image" Target="../media/image100.png"/><Relationship Id="rId37" Type="http://schemas.openxmlformats.org/officeDocument/2006/relationships/image" Target="../media/image119.png"/><Relationship Id="rId14" Type="http://schemas.openxmlformats.org/officeDocument/2006/relationships/image" Target="../media/image93.png"/><Relationship Id="rId36" Type="http://schemas.openxmlformats.org/officeDocument/2006/relationships/image" Target="../media/image115.png"/><Relationship Id="rId17" Type="http://schemas.openxmlformats.org/officeDocument/2006/relationships/image" Target="../media/image98.png"/><Relationship Id="rId39" Type="http://schemas.openxmlformats.org/officeDocument/2006/relationships/image" Target="../media/image133.png"/><Relationship Id="rId16" Type="http://schemas.openxmlformats.org/officeDocument/2006/relationships/image" Target="../media/image99.png"/><Relationship Id="rId38" Type="http://schemas.openxmlformats.org/officeDocument/2006/relationships/image" Target="../media/image120.png"/><Relationship Id="rId19" Type="http://schemas.openxmlformats.org/officeDocument/2006/relationships/image" Target="../media/image94.png"/><Relationship Id="rId18"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29.png"/><Relationship Id="rId4" Type="http://schemas.openxmlformats.org/officeDocument/2006/relationships/image" Target="../media/image1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hyperlink" Target="https://www.finops.org/projects/overview/" TargetMode="External"/><Relationship Id="rId4" Type="http://schemas.openxmlformats.org/officeDocument/2006/relationships/image" Target="../media/image1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www.finops.org/members/vendor-certification/" TargetMode="External"/><Relationship Id="rId4" Type="http://schemas.openxmlformats.org/officeDocument/2006/relationships/hyperlink" Target="https://www.finops.org/members/vendor-certification/" TargetMode="External"/><Relationship Id="rId5" Type="http://schemas.openxmlformats.org/officeDocument/2006/relationships/image" Target="../media/image126.png"/><Relationship Id="rId6" Type="http://schemas.openxmlformats.org/officeDocument/2006/relationships/image" Target="../media/image134.png"/><Relationship Id="rId7" Type="http://schemas.openxmlformats.org/officeDocument/2006/relationships/image" Target="../media/image135.png"/><Relationship Id="rId8" Type="http://schemas.openxmlformats.org/officeDocument/2006/relationships/image" Target="../media/image1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0.png"/><Relationship Id="rId5" Type="http://schemas.openxmlformats.org/officeDocument/2006/relationships/image" Target="../media/image145.png"/><Relationship Id="rId6" Type="http://schemas.openxmlformats.org/officeDocument/2006/relationships/image" Target="../media/image139.png"/><Relationship Id="rId7" Type="http://schemas.openxmlformats.org/officeDocument/2006/relationships/image" Target="../media/image149.png"/><Relationship Id="rId8" Type="http://schemas.openxmlformats.org/officeDocument/2006/relationships/image" Target="../media/image143.png"/><Relationship Id="rId11" Type="http://schemas.openxmlformats.org/officeDocument/2006/relationships/image" Target="../media/image150.png"/><Relationship Id="rId10" Type="http://schemas.openxmlformats.org/officeDocument/2006/relationships/image" Target="../media/image147.png"/><Relationship Id="rId13" Type="http://schemas.openxmlformats.org/officeDocument/2006/relationships/image" Target="../media/image141.png"/><Relationship Id="rId12" Type="http://schemas.openxmlformats.org/officeDocument/2006/relationships/image" Target="../media/image146.png"/><Relationship Id="rId15" Type="http://schemas.openxmlformats.org/officeDocument/2006/relationships/image" Target="../media/image148.jpg"/><Relationship Id="rId14" Type="http://schemas.openxmlformats.org/officeDocument/2006/relationships/image" Target="../media/image152.png"/><Relationship Id="rId17" Type="http://schemas.openxmlformats.org/officeDocument/2006/relationships/image" Target="../media/image144.png"/><Relationship Id="rId16" Type="http://schemas.openxmlformats.org/officeDocument/2006/relationships/image" Target="../media/image1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4.jpg"/><Relationship Id="rId4" Type="http://schemas.openxmlformats.org/officeDocument/2006/relationships/image" Target="../media/image151.png"/><Relationship Id="rId9" Type="http://schemas.openxmlformats.org/officeDocument/2006/relationships/image" Target="../media/image161.png"/><Relationship Id="rId5" Type="http://schemas.openxmlformats.org/officeDocument/2006/relationships/image" Target="../media/image157.png"/><Relationship Id="rId6" Type="http://schemas.openxmlformats.org/officeDocument/2006/relationships/image" Target="../media/image155.png"/><Relationship Id="rId7" Type="http://schemas.openxmlformats.org/officeDocument/2006/relationships/image" Target="../media/image153.png"/><Relationship Id="rId8" Type="http://schemas.openxmlformats.org/officeDocument/2006/relationships/image" Target="../media/image156.png"/><Relationship Id="rId11" Type="http://schemas.openxmlformats.org/officeDocument/2006/relationships/image" Target="../media/image159.png"/><Relationship Id="rId10" Type="http://schemas.openxmlformats.org/officeDocument/2006/relationships/image" Target="../media/image158.jpg"/><Relationship Id="rId13" Type="http://schemas.openxmlformats.org/officeDocument/2006/relationships/image" Target="../media/image162.jpg"/><Relationship Id="rId12" Type="http://schemas.openxmlformats.org/officeDocument/2006/relationships/image" Target="../media/image1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71.png"/><Relationship Id="rId4" Type="http://schemas.openxmlformats.org/officeDocument/2006/relationships/hyperlink" Target="https://www.finops.org/introduction/how-to-u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xml"/><Relationship Id="rId3" Type="http://schemas.openxmlformats.org/officeDocument/2006/relationships/image" Target="../media/image72.png"/><Relationship Id="rId4" Type="http://schemas.openxmlformats.org/officeDocument/2006/relationships/image" Target="../media/image74.png"/><Relationship Id="rId9"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73.png"/><Relationship Id="rId7" Type="http://schemas.openxmlformats.org/officeDocument/2006/relationships/image" Target="../media/image78.png"/><Relationship Id="rId8" Type="http://schemas.openxmlformats.org/officeDocument/2006/relationships/image" Target="../media/image77.png"/><Relationship Id="rId10"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81.png"/><Relationship Id="rId4" Type="http://schemas.openxmlformats.org/officeDocument/2006/relationships/image" Target="../media/image83.png"/><Relationship Id="rId5" Type="http://schemas.openxmlformats.org/officeDocument/2006/relationships/image" Target="../media/image82.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sp>
        <p:nvSpPr>
          <p:cNvPr id="401" name="Google Shape;401;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76"/>
          <p:cNvSpPr txBox="1"/>
          <p:nvPr>
            <p:ph type="title"/>
          </p:nvPr>
        </p:nvSpPr>
        <p:spPr>
          <a:xfrm>
            <a:off x="1557900" y="479200"/>
            <a:ext cx="6028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License </a:t>
            </a:r>
            <a:r>
              <a:rPr lang="en"/>
              <a:t>Attribution / Use</a:t>
            </a:r>
            <a:endParaRPr/>
          </a:p>
        </p:txBody>
      </p:sp>
      <p:sp>
        <p:nvSpPr>
          <p:cNvPr id="403" name="Google Shape;403;p76"/>
          <p:cNvSpPr txBox="1"/>
          <p:nvPr/>
        </p:nvSpPr>
        <p:spPr>
          <a:xfrm>
            <a:off x="1316850" y="1400125"/>
            <a:ext cx="6510300" cy="375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lt1"/>
                </a:solidFill>
                <a:latin typeface="Source Sans Pro"/>
                <a:ea typeface="Source Sans Pro"/>
                <a:cs typeface="Source Sans Pro"/>
                <a:sym typeface="Source Sans Pro"/>
              </a:rPr>
              <a:t>This work is licensed under a [Creative Commons Attribution 4.0 International License][cc-by].</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200">
                <a:solidFill>
                  <a:schemeClr val="lt1"/>
                </a:solidFill>
                <a:latin typeface="Source Sans Pro"/>
                <a:ea typeface="Source Sans Pro"/>
                <a:cs typeface="Source Sans Pro"/>
                <a:sym typeface="Source Sans Pro"/>
              </a:rPr>
              <a:t>Use or Adaption of this work </a:t>
            </a:r>
            <a:r>
              <a:rPr b="1" lang="en" sz="1200" u="sng">
                <a:solidFill>
                  <a:schemeClr val="hlink"/>
                </a:solidFill>
                <a:latin typeface="Source Sans Pro"/>
                <a:ea typeface="Source Sans Pro"/>
                <a:cs typeface="Source Sans Pro"/>
                <a:sym typeface="Source Sans Pro"/>
                <a:hlinkClick r:id="rId3"/>
              </a:rPr>
              <a:t>requires attribution to the FinOps Foundation under the ccby4.0 license. </a:t>
            </a:r>
            <a:endParaRPr b="1"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b="1" lang="en" sz="1500">
                <a:solidFill>
                  <a:schemeClr val="lt1"/>
                </a:solidFill>
                <a:latin typeface="Source Sans Pro"/>
                <a:ea typeface="Source Sans Pro"/>
                <a:cs typeface="Source Sans Pro"/>
                <a:sym typeface="Source Sans Pro"/>
              </a:rPr>
              <a:t>You are free to:</a:t>
            </a:r>
            <a:endParaRPr b="1" sz="15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b="1" sz="1700">
              <a:solidFill>
                <a:schemeClr val="lt1"/>
              </a:solidFill>
              <a:latin typeface="Source Sans Pro"/>
              <a:ea typeface="Source Sans Pro"/>
              <a:cs typeface="Source Sans Pro"/>
              <a:sym typeface="Source Sans Pro"/>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Share — copy and redistribute the material in any medium or format</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Adapt — remix, transform, and build upon the material for any purpose, even commercially.</a:t>
            </a:r>
            <a:endParaRPr sz="1200">
              <a:solidFill>
                <a:schemeClr val="lt1"/>
              </a:solidFill>
            </a:endParaRPr>
          </a:p>
          <a:p>
            <a:pPr indent="0" lvl="0" marL="45720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500">
                <a:solidFill>
                  <a:schemeClr val="lt1"/>
                </a:solidFill>
              </a:rPr>
              <a:t>Under the following terms:</a:t>
            </a:r>
            <a:endParaRPr b="1" sz="1500">
              <a:solidFill>
                <a:schemeClr val="lt1"/>
              </a:solidFill>
            </a:endParaRPr>
          </a:p>
          <a:p>
            <a:pPr indent="0" lvl="0" marL="0" rtl="0" algn="l">
              <a:lnSpc>
                <a:spcPct val="100000"/>
              </a:lnSpc>
              <a:spcBef>
                <a:spcPts val="0"/>
              </a:spcBef>
              <a:spcAft>
                <a:spcPts val="0"/>
              </a:spcAft>
              <a:buNone/>
            </a:pPr>
            <a:r>
              <a:t/>
            </a:r>
            <a:endParaRPr b="1" sz="17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Attribution — You must give appropriate credit, provide a link to the license, and indicate if changes were made.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lang="en" sz="1200">
                <a:solidFill>
                  <a:schemeClr val="lt1"/>
                </a:solidFill>
              </a:rPr>
              <a:t>More details can be found at </a:t>
            </a:r>
            <a:r>
              <a:rPr lang="en" sz="1200" u="sng">
                <a:solidFill>
                  <a:schemeClr val="hlink"/>
                </a:solidFill>
                <a:hlinkClick r:id="rId4"/>
              </a:rPr>
              <a:t>https://www.finops.org/introduction/how-to-use/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p:txBody>
      </p:sp>
      <p:pic>
        <p:nvPicPr>
          <p:cNvPr id="404" name="Google Shape;404;p76"/>
          <p:cNvPicPr preferRelativeResize="0"/>
          <p:nvPr/>
        </p:nvPicPr>
        <p:blipFill>
          <a:blip r:embed="rId5">
            <a:alphaModFix/>
          </a:blip>
          <a:stretch>
            <a:fillRect/>
          </a:stretch>
        </p:blipFill>
        <p:spPr>
          <a:xfrm flipH="1">
            <a:off x="716775" y="1809174"/>
            <a:ext cx="548701" cy="5487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85"/>
          <p:cNvPicPr preferRelativeResize="0"/>
          <p:nvPr/>
        </p:nvPicPr>
        <p:blipFill rotWithShape="1">
          <a:blip r:embed="rId3">
            <a:alphaModFix/>
          </a:blip>
          <a:srcRect b="25052" l="9285" r="7360" t="23588"/>
          <a:stretch/>
        </p:blipFill>
        <p:spPr>
          <a:xfrm>
            <a:off x="290450" y="3031365"/>
            <a:ext cx="1500050" cy="482950"/>
          </a:xfrm>
          <a:prstGeom prst="rect">
            <a:avLst/>
          </a:prstGeom>
          <a:noFill/>
          <a:ln>
            <a:noFill/>
          </a:ln>
        </p:spPr>
      </p:pic>
      <p:sp>
        <p:nvSpPr>
          <p:cNvPr id="529" name="Google Shape;529;p85"/>
          <p:cNvSpPr/>
          <p:nvPr/>
        </p:nvSpPr>
        <p:spPr>
          <a:xfrm rot="10800000">
            <a:off x="6573954" y="-775"/>
            <a:ext cx="1287000" cy="1167000"/>
          </a:xfrm>
          <a:prstGeom prst="rect">
            <a:avLst/>
          </a:prstGeom>
          <a:solidFill>
            <a:srgbClr val="007E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5"/>
          <p:cNvSpPr txBox="1"/>
          <p:nvPr/>
        </p:nvSpPr>
        <p:spPr>
          <a:xfrm>
            <a:off x="6687226" y="135166"/>
            <a:ext cx="10743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18</a:t>
            </a:r>
            <a:endParaRPr b="1" i="0" sz="3900" u="none" cap="none" strike="noStrike">
              <a:solidFill>
                <a:srgbClr val="FFFFFF"/>
              </a:solidFill>
              <a:latin typeface="Montserrat"/>
              <a:ea typeface="Montserrat"/>
              <a:cs typeface="Montserrat"/>
              <a:sym typeface="Montserrat"/>
            </a:endParaRPr>
          </a:p>
        </p:txBody>
      </p:sp>
      <p:sp>
        <p:nvSpPr>
          <p:cNvPr id="531" name="Google Shape;531;p85"/>
          <p:cNvSpPr txBox="1"/>
          <p:nvPr/>
        </p:nvSpPr>
        <p:spPr>
          <a:xfrm>
            <a:off x="6595291" y="711100"/>
            <a:ext cx="1277400" cy="3159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Working Groups </a:t>
            </a:r>
            <a:br>
              <a:rPr b="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and SIGs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sp>
        <p:nvSpPr>
          <p:cNvPr id="532" name="Google Shape;532;p85"/>
          <p:cNvSpPr txBox="1"/>
          <p:nvPr/>
        </p:nvSpPr>
        <p:spPr>
          <a:xfrm>
            <a:off x="-121827" y="958163"/>
            <a:ext cx="1447800" cy="318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 sz="1600">
                <a:solidFill>
                  <a:srgbClr val="00253F"/>
                </a:solidFill>
                <a:latin typeface="Source Sans Pro SemiBold"/>
                <a:ea typeface="Source Sans Pro SemiBold"/>
                <a:cs typeface="Source Sans Pro SemiBold"/>
                <a:sym typeface="Source Sans Pro SemiBold"/>
              </a:rPr>
              <a:t>Premier</a:t>
            </a:r>
            <a:endParaRPr i="0" sz="1600" u="none" cap="none" strike="noStrike">
              <a:solidFill>
                <a:srgbClr val="00253F"/>
              </a:solidFill>
              <a:latin typeface="Source Sans Pro SemiBold"/>
              <a:ea typeface="Source Sans Pro SemiBold"/>
              <a:cs typeface="Source Sans Pro SemiBold"/>
              <a:sym typeface="Source Sans Pro SemiBold"/>
            </a:endParaRPr>
          </a:p>
        </p:txBody>
      </p:sp>
      <p:sp>
        <p:nvSpPr>
          <p:cNvPr id="533" name="Google Shape;533;p85"/>
          <p:cNvSpPr txBox="1"/>
          <p:nvPr/>
        </p:nvSpPr>
        <p:spPr>
          <a:xfrm>
            <a:off x="3670216" y="1190776"/>
            <a:ext cx="1447800" cy="318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 sz="1600">
                <a:solidFill>
                  <a:srgbClr val="00253F"/>
                </a:solidFill>
                <a:latin typeface="Source Sans Pro SemiBold"/>
                <a:ea typeface="Source Sans Pro SemiBold"/>
                <a:cs typeface="Source Sans Pro SemiBold"/>
                <a:sym typeface="Source Sans Pro SemiBold"/>
              </a:rPr>
              <a:t>General</a:t>
            </a:r>
            <a:endParaRPr i="0" sz="1600" u="none" cap="none" strike="noStrike">
              <a:solidFill>
                <a:srgbClr val="00253F"/>
              </a:solidFill>
              <a:latin typeface="Source Sans Pro SemiBold"/>
              <a:ea typeface="Source Sans Pro SemiBold"/>
              <a:cs typeface="Source Sans Pro SemiBold"/>
              <a:sym typeface="Source Sans Pro SemiBold"/>
            </a:endParaRPr>
          </a:p>
        </p:txBody>
      </p:sp>
      <p:cxnSp>
        <p:nvCxnSpPr>
          <p:cNvPr id="534" name="Google Shape;534;p85"/>
          <p:cNvCxnSpPr/>
          <p:nvPr/>
        </p:nvCxnSpPr>
        <p:spPr>
          <a:xfrm>
            <a:off x="3557125" y="1221700"/>
            <a:ext cx="0" cy="3652800"/>
          </a:xfrm>
          <a:prstGeom prst="straightConnector1">
            <a:avLst/>
          </a:prstGeom>
          <a:noFill/>
          <a:ln cap="flat" cmpd="sng" w="9525">
            <a:solidFill>
              <a:srgbClr val="1EA482"/>
            </a:solidFill>
            <a:prstDash val="solid"/>
            <a:round/>
            <a:headEnd len="med" w="med" type="none"/>
            <a:tailEnd len="med" w="med" type="none"/>
          </a:ln>
        </p:spPr>
      </p:cxnSp>
      <p:sp>
        <p:nvSpPr>
          <p:cNvPr id="535" name="Google Shape;535;p85"/>
          <p:cNvSpPr txBox="1"/>
          <p:nvPr/>
        </p:nvSpPr>
        <p:spPr>
          <a:xfrm>
            <a:off x="384550" y="230175"/>
            <a:ext cx="1841700" cy="572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b="1" lang="en" sz="1840">
                <a:solidFill>
                  <a:srgbClr val="2F3F4E"/>
                </a:solidFill>
                <a:latin typeface="IBM Plex Sans"/>
                <a:ea typeface="IBM Plex Sans"/>
                <a:cs typeface="IBM Plex Sans"/>
                <a:sym typeface="IBM Plex Sans"/>
              </a:rPr>
              <a:t>The Finops </a:t>
            </a:r>
            <a:endParaRPr b="1" sz="1840">
              <a:solidFill>
                <a:srgbClr val="2F3F4E"/>
              </a:solidFill>
              <a:latin typeface="IBM Plex Sans"/>
              <a:ea typeface="IBM Plex Sans"/>
              <a:cs typeface="IBM Plex Sans"/>
              <a:sym typeface="IBM Plex Sans"/>
            </a:endParaRPr>
          </a:p>
          <a:p>
            <a:pPr indent="0" lvl="0" marL="0" rtl="0" algn="l">
              <a:lnSpc>
                <a:spcPct val="80000"/>
              </a:lnSpc>
              <a:spcBef>
                <a:spcPts val="0"/>
              </a:spcBef>
              <a:spcAft>
                <a:spcPts val="0"/>
              </a:spcAft>
              <a:buSzPts val="605"/>
              <a:buNone/>
            </a:pPr>
            <a:r>
              <a:rPr b="1" lang="en" sz="1840">
                <a:solidFill>
                  <a:srgbClr val="2F3F4E"/>
                </a:solidFill>
                <a:latin typeface="IBM Plex Sans"/>
                <a:ea typeface="IBM Plex Sans"/>
                <a:cs typeface="IBM Plex Sans"/>
                <a:sym typeface="IBM Plex Sans"/>
              </a:rPr>
              <a:t>Community</a:t>
            </a:r>
            <a:endParaRPr b="1" sz="1840">
              <a:solidFill>
                <a:srgbClr val="2F3F4E"/>
              </a:solidFill>
              <a:latin typeface="IBM Plex Sans"/>
              <a:ea typeface="IBM Plex Sans"/>
              <a:cs typeface="IBM Plex Sans"/>
              <a:sym typeface="IBM Plex Sans"/>
            </a:endParaRPr>
          </a:p>
        </p:txBody>
      </p:sp>
      <p:pic>
        <p:nvPicPr>
          <p:cNvPr id="536" name="Google Shape;536;p85"/>
          <p:cNvPicPr preferRelativeResize="0"/>
          <p:nvPr/>
        </p:nvPicPr>
        <p:blipFill>
          <a:blip r:embed="rId4">
            <a:alphaModFix/>
          </a:blip>
          <a:stretch>
            <a:fillRect/>
          </a:stretch>
        </p:blipFill>
        <p:spPr>
          <a:xfrm>
            <a:off x="308339" y="1288840"/>
            <a:ext cx="1277375" cy="482953"/>
          </a:xfrm>
          <a:prstGeom prst="rect">
            <a:avLst/>
          </a:prstGeom>
          <a:noFill/>
          <a:ln>
            <a:noFill/>
          </a:ln>
        </p:spPr>
      </p:pic>
      <p:pic>
        <p:nvPicPr>
          <p:cNvPr id="537" name="Google Shape;537;p85"/>
          <p:cNvPicPr preferRelativeResize="0"/>
          <p:nvPr/>
        </p:nvPicPr>
        <p:blipFill>
          <a:blip r:embed="rId5">
            <a:alphaModFix/>
          </a:blip>
          <a:stretch>
            <a:fillRect/>
          </a:stretch>
        </p:blipFill>
        <p:spPr>
          <a:xfrm>
            <a:off x="1790500" y="1155290"/>
            <a:ext cx="1500050" cy="750025"/>
          </a:xfrm>
          <a:prstGeom prst="rect">
            <a:avLst/>
          </a:prstGeom>
          <a:noFill/>
          <a:ln>
            <a:noFill/>
          </a:ln>
        </p:spPr>
      </p:pic>
      <p:pic>
        <p:nvPicPr>
          <p:cNvPr id="538" name="Google Shape;538;p85"/>
          <p:cNvPicPr preferRelativeResize="0"/>
          <p:nvPr/>
        </p:nvPicPr>
        <p:blipFill>
          <a:blip r:embed="rId6">
            <a:alphaModFix/>
          </a:blip>
          <a:stretch>
            <a:fillRect/>
          </a:stretch>
        </p:blipFill>
        <p:spPr>
          <a:xfrm>
            <a:off x="393702" y="2030991"/>
            <a:ext cx="1160862" cy="183525"/>
          </a:xfrm>
          <a:prstGeom prst="rect">
            <a:avLst/>
          </a:prstGeom>
          <a:noFill/>
          <a:ln>
            <a:noFill/>
          </a:ln>
        </p:spPr>
      </p:pic>
      <p:pic>
        <p:nvPicPr>
          <p:cNvPr id="539" name="Google Shape;539;p85"/>
          <p:cNvPicPr preferRelativeResize="0"/>
          <p:nvPr/>
        </p:nvPicPr>
        <p:blipFill>
          <a:blip r:embed="rId7">
            <a:alphaModFix/>
          </a:blip>
          <a:stretch>
            <a:fillRect/>
          </a:stretch>
        </p:blipFill>
        <p:spPr>
          <a:xfrm>
            <a:off x="1870052" y="1829399"/>
            <a:ext cx="1447800" cy="599817"/>
          </a:xfrm>
          <a:prstGeom prst="rect">
            <a:avLst/>
          </a:prstGeom>
          <a:noFill/>
          <a:ln>
            <a:noFill/>
          </a:ln>
        </p:spPr>
      </p:pic>
      <p:pic>
        <p:nvPicPr>
          <p:cNvPr id="540" name="Google Shape;540;p85"/>
          <p:cNvPicPr preferRelativeResize="0"/>
          <p:nvPr/>
        </p:nvPicPr>
        <p:blipFill rotWithShape="1">
          <a:blip r:embed="rId8">
            <a:alphaModFix/>
          </a:blip>
          <a:srcRect b="16264" l="0" r="0" t="16526"/>
          <a:stretch/>
        </p:blipFill>
        <p:spPr>
          <a:xfrm>
            <a:off x="335450" y="2408809"/>
            <a:ext cx="1277373" cy="482950"/>
          </a:xfrm>
          <a:prstGeom prst="rect">
            <a:avLst/>
          </a:prstGeom>
          <a:noFill/>
          <a:ln>
            <a:noFill/>
          </a:ln>
        </p:spPr>
      </p:pic>
      <p:pic>
        <p:nvPicPr>
          <p:cNvPr id="541" name="Google Shape;541;p85"/>
          <p:cNvPicPr preferRelativeResize="0"/>
          <p:nvPr/>
        </p:nvPicPr>
        <p:blipFill>
          <a:blip r:embed="rId9">
            <a:alphaModFix/>
          </a:blip>
          <a:stretch>
            <a:fillRect/>
          </a:stretch>
        </p:blipFill>
        <p:spPr>
          <a:xfrm>
            <a:off x="1919122" y="2566263"/>
            <a:ext cx="1293903" cy="359425"/>
          </a:xfrm>
          <a:prstGeom prst="rect">
            <a:avLst/>
          </a:prstGeom>
          <a:noFill/>
          <a:ln>
            <a:noFill/>
          </a:ln>
        </p:spPr>
      </p:pic>
      <p:sp>
        <p:nvSpPr>
          <p:cNvPr id="542" name="Google Shape;542;p85"/>
          <p:cNvSpPr/>
          <p:nvPr/>
        </p:nvSpPr>
        <p:spPr>
          <a:xfrm rot="10800000">
            <a:off x="4794318" y="-775"/>
            <a:ext cx="1799700" cy="1167000"/>
          </a:xfrm>
          <a:prstGeom prst="rect">
            <a:avLst/>
          </a:prstGeom>
          <a:solidFill>
            <a:srgbClr val="1EA4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5"/>
          <p:cNvSpPr/>
          <p:nvPr/>
        </p:nvSpPr>
        <p:spPr>
          <a:xfrm rot="10800000">
            <a:off x="7857100" y="-775"/>
            <a:ext cx="1287000" cy="1167000"/>
          </a:xfrm>
          <a:prstGeom prst="rect">
            <a:avLst/>
          </a:prstGeom>
          <a:solidFill>
            <a:srgbClr val="AF4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5"/>
          <p:cNvSpPr txBox="1"/>
          <p:nvPr/>
        </p:nvSpPr>
        <p:spPr>
          <a:xfrm>
            <a:off x="4789553" y="135166"/>
            <a:ext cx="17997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5300+</a:t>
            </a:r>
            <a:endParaRPr b="1" i="0" sz="3900" u="none" cap="none" strike="noStrike">
              <a:solidFill>
                <a:srgbClr val="FFFFFF"/>
              </a:solidFill>
              <a:latin typeface="Montserrat"/>
              <a:ea typeface="Montserrat"/>
              <a:cs typeface="Montserrat"/>
              <a:sym typeface="Montserrat"/>
            </a:endParaRPr>
          </a:p>
        </p:txBody>
      </p:sp>
      <p:sp>
        <p:nvSpPr>
          <p:cNvPr id="545" name="Google Shape;545;p85"/>
          <p:cNvSpPr txBox="1"/>
          <p:nvPr/>
        </p:nvSpPr>
        <p:spPr>
          <a:xfrm>
            <a:off x="5217791" y="726700"/>
            <a:ext cx="1008300" cy="284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Members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sp>
        <p:nvSpPr>
          <p:cNvPr id="546" name="Google Shape;546;p85"/>
          <p:cNvSpPr txBox="1"/>
          <p:nvPr/>
        </p:nvSpPr>
        <p:spPr>
          <a:xfrm>
            <a:off x="7966836" y="135166"/>
            <a:ext cx="10743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47</a:t>
            </a:r>
            <a:endParaRPr b="1" i="0" sz="3900" u="none" cap="none" strike="noStrike">
              <a:solidFill>
                <a:srgbClr val="FFFFFF"/>
              </a:solidFill>
              <a:latin typeface="Montserrat"/>
              <a:ea typeface="Montserrat"/>
              <a:cs typeface="Montserrat"/>
              <a:sym typeface="Montserrat"/>
            </a:endParaRPr>
          </a:p>
        </p:txBody>
      </p:sp>
      <p:sp>
        <p:nvSpPr>
          <p:cNvPr id="547" name="Google Shape;547;p85"/>
          <p:cNvSpPr txBox="1"/>
          <p:nvPr/>
        </p:nvSpPr>
        <p:spPr>
          <a:xfrm>
            <a:off x="7999826" y="726700"/>
            <a:ext cx="1008300" cy="284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Vendor Members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pic>
        <p:nvPicPr>
          <p:cNvPr id="548" name="Google Shape;548;p85"/>
          <p:cNvPicPr preferRelativeResize="0"/>
          <p:nvPr/>
        </p:nvPicPr>
        <p:blipFill>
          <a:blip r:embed="rId10">
            <a:alphaModFix/>
          </a:blip>
          <a:stretch>
            <a:fillRect/>
          </a:stretch>
        </p:blipFill>
        <p:spPr>
          <a:xfrm>
            <a:off x="4897675" y="2028473"/>
            <a:ext cx="830474" cy="301289"/>
          </a:xfrm>
          <a:prstGeom prst="rect">
            <a:avLst/>
          </a:prstGeom>
          <a:noFill/>
          <a:ln>
            <a:noFill/>
          </a:ln>
        </p:spPr>
      </p:pic>
      <p:pic>
        <p:nvPicPr>
          <p:cNvPr id="549" name="Google Shape;549;p85"/>
          <p:cNvPicPr preferRelativeResize="0"/>
          <p:nvPr/>
        </p:nvPicPr>
        <p:blipFill rotWithShape="1">
          <a:blip r:embed="rId11">
            <a:alphaModFix/>
          </a:blip>
          <a:srcRect b="28617" l="0" r="0" t="30727"/>
          <a:stretch/>
        </p:blipFill>
        <p:spPr>
          <a:xfrm>
            <a:off x="6056300" y="2975726"/>
            <a:ext cx="569204" cy="231400"/>
          </a:xfrm>
          <a:prstGeom prst="rect">
            <a:avLst/>
          </a:prstGeom>
          <a:noFill/>
          <a:ln>
            <a:noFill/>
          </a:ln>
        </p:spPr>
      </p:pic>
      <p:pic>
        <p:nvPicPr>
          <p:cNvPr id="550" name="Google Shape;550;p85"/>
          <p:cNvPicPr preferRelativeResize="0"/>
          <p:nvPr/>
        </p:nvPicPr>
        <p:blipFill rotWithShape="1">
          <a:blip r:embed="rId12">
            <a:alphaModFix/>
          </a:blip>
          <a:srcRect b="16442" l="0" r="0" t="13500"/>
          <a:stretch/>
        </p:blipFill>
        <p:spPr>
          <a:xfrm>
            <a:off x="6115399" y="4326554"/>
            <a:ext cx="512675" cy="359196"/>
          </a:xfrm>
          <a:prstGeom prst="rect">
            <a:avLst/>
          </a:prstGeom>
          <a:noFill/>
          <a:ln>
            <a:noFill/>
          </a:ln>
        </p:spPr>
      </p:pic>
      <p:pic>
        <p:nvPicPr>
          <p:cNvPr id="551" name="Google Shape;551;p85"/>
          <p:cNvPicPr preferRelativeResize="0"/>
          <p:nvPr/>
        </p:nvPicPr>
        <p:blipFill>
          <a:blip r:embed="rId13">
            <a:alphaModFix/>
          </a:blip>
          <a:stretch>
            <a:fillRect/>
          </a:stretch>
        </p:blipFill>
        <p:spPr>
          <a:xfrm>
            <a:off x="7190640" y="2996463"/>
            <a:ext cx="688875" cy="189925"/>
          </a:xfrm>
          <a:prstGeom prst="rect">
            <a:avLst/>
          </a:prstGeom>
          <a:noFill/>
          <a:ln>
            <a:noFill/>
          </a:ln>
        </p:spPr>
      </p:pic>
      <p:pic>
        <p:nvPicPr>
          <p:cNvPr id="552" name="Google Shape;552;p85"/>
          <p:cNvPicPr preferRelativeResize="0"/>
          <p:nvPr/>
        </p:nvPicPr>
        <p:blipFill>
          <a:blip r:embed="rId14">
            <a:alphaModFix/>
          </a:blip>
          <a:stretch>
            <a:fillRect/>
          </a:stretch>
        </p:blipFill>
        <p:spPr>
          <a:xfrm>
            <a:off x="4843000" y="2958884"/>
            <a:ext cx="883650" cy="265082"/>
          </a:xfrm>
          <a:prstGeom prst="rect">
            <a:avLst/>
          </a:prstGeom>
          <a:noFill/>
          <a:ln>
            <a:noFill/>
          </a:ln>
        </p:spPr>
      </p:pic>
      <p:pic>
        <p:nvPicPr>
          <p:cNvPr id="553" name="Google Shape;553;p85"/>
          <p:cNvPicPr preferRelativeResize="0"/>
          <p:nvPr/>
        </p:nvPicPr>
        <p:blipFill>
          <a:blip r:embed="rId15">
            <a:alphaModFix/>
          </a:blip>
          <a:stretch>
            <a:fillRect/>
          </a:stretch>
        </p:blipFill>
        <p:spPr>
          <a:xfrm>
            <a:off x="8165075" y="3021019"/>
            <a:ext cx="809072" cy="140813"/>
          </a:xfrm>
          <a:prstGeom prst="rect">
            <a:avLst/>
          </a:prstGeom>
          <a:noFill/>
          <a:ln>
            <a:noFill/>
          </a:ln>
        </p:spPr>
      </p:pic>
      <p:pic>
        <p:nvPicPr>
          <p:cNvPr id="554" name="Google Shape;554;p85"/>
          <p:cNvPicPr preferRelativeResize="0"/>
          <p:nvPr/>
        </p:nvPicPr>
        <p:blipFill>
          <a:blip r:embed="rId16">
            <a:alphaModFix/>
          </a:blip>
          <a:stretch>
            <a:fillRect/>
          </a:stretch>
        </p:blipFill>
        <p:spPr>
          <a:xfrm>
            <a:off x="1995538" y="3537334"/>
            <a:ext cx="1160875" cy="653003"/>
          </a:xfrm>
          <a:prstGeom prst="rect">
            <a:avLst/>
          </a:prstGeom>
          <a:noFill/>
          <a:ln>
            <a:noFill/>
          </a:ln>
        </p:spPr>
      </p:pic>
      <p:pic>
        <p:nvPicPr>
          <p:cNvPr id="555" name="Google Shape;555;p85"/>
          <p:cNvPicPr preferRelativeResize="0"/>
          <p:nvPr/>
        </p:nvPicPr>
        <p:blipFill>
          <a:blip r:embed="rId17">
            <a:alphaModFix/>
          </a:blip>
          <a:stretch>
            <a:fillRect/>
          </a:stretch>
        </p:blipFill>
        <p:spPr>
          <a:xfrm>
            <a:off x="8372113" y="2039318"/>
            <a:ext cx="453837" cy="279598"/>
          </a:xfrm>
          <a:prstGeom prst="rect">
            <a:avLst/>
          </a:prstGeom>
          <a:noFill/>
          <a:ln>
            <a:noFill/>
          </a:ln>
        </p:spPr>
      </p:pic>
      <p:pic>
        <p:nvPicPr>
          <p:cNvPr id="556" name="Google Shape;556;p85"/>
          <p:cNvPicPr preferRelativeResize="0"/>
          <p:nvPr/>
        </p:nvPicPr>
        <p:blipFill>
          <a:blip r:embed="rId18">
            <a:alphaModFix/>
          </a:blip>
          <a:stretch>
            <a:fillRect/>
          </a:stretch>
        </p:blipFill>
        <p:spPr>
          <a:xfrm>
            <a:off x="4958224" y="1659289"/>
            <a:ext cx="726803" cy="163805"/>
          </a:xfrm>
          <a:prstGeom prst="rect">
            <a:avLst/>
          </a:prstGeom>
          <a:noFill/>
          <a:ln>
            <a:noFill/>
          </a:ln>
        </p:spPr>
      </p:pic>
      <p:pic>
        <p:nvPicPr>
          <p:cNvPr id="557" name="Google Shape;557;p85"/>
          <p:cNvPicPr preferRelativeResize="0"/>
          <p:nvPr/>
        </p:nvPicPr>
        <p:blipFill>
          <a:blip r:embed="rId19">
            <a:alphaModFix/>
          </a:blip>
          <a:stretch>
            <a:fillRect/>
          </a:stretch>
        </p:blipFill>
        <p:spPr>
          <a:xfrm>
            <a:off x="3745676" y="2968080"/>
            <a:ext cx="908775" cy="246690"/>
          </a:xfrm>
          <a:prstGeom prst="rect">
            <a:avLst/>
          </a:prstGeom>
          <a:noFill/>
          <a:ln>
            <a:noFill/>
          </a:ln>
        </p:spPr>
      </p:pic>
      <p:pic>
        <p:nvPicPr>
          <p:cNvPr id="558" name="Google Shape;558;p85"/>
          <p:cNvPicPr preferRelativeResize="0"/>
          <p:nvPr/>
        </p:nvPicPr>
        <p:blipFill>
          <a:blip r:embed="rId20">
            <a:alphaModFix/>
          </a:blip>
          <a:stretch>
            <a:fillRect/>
          </a:stretch>
        </p:blipFill>
        <p:spPr>
          <a:xfrm>
            <a:off x="3998851" y="2470850"/>
            <a:ext cx="360547" cy="360525"/>
          </a:xfrm>
          <a:prstGeom prst="rect">
            <a:avLst/>
          </a:prstGeom>
          <a:noFill/>
          <a:ln>
            <a:noFill/>
          </a:ln>
        </p:spPr>
      </p:pic>
      <p:pic>
        <p:nvPicPr>
          <p:cNvPr id="559" name="Google Shape;559;p85"/>
          <p:cNvPicPr preferRelativeResize="0"/>
          <p:nvPr/>
        </p:nvPicPr>
        <p:blipFill rotWithShape="1">
          <a:blip r:embed="rId21">
            <a:alphaModFix/>
          </a:blip>
          <a:srcRect b="27686" l="21060" r="22985" t="20240"/>
          <a:stretch/>
        </p:blipFill>
        <p:spPr>
          <a:xfrm>
            <a:off x="8395100" y="3855021"/>
            <a:ext cx="512675" cy="327451"/>
          </a:xfrm>
          <a:prstGeom prst="rect">
            <a:avLst/>
          </a:prstGeom>
          <a:noFill/>
          <a:ln>
            <a:noFill/>
          </a:ln>
        </p:spPr>
      </p:pic>
      <p:pic>
        <p:nvPicPr>
          <p:cNvPr id="560" name="Google Shape;560;p85"/>
          <p:cNvPicPr preferRelativeResize="0"/>
          <p:nvPr/>
        </p:nvPicPr>
        <p:blipFill>
          <a:blip r:embed="rId22">
            <a:alphaModFix/>
          </a:blip>
          <a:stretch>
            <a:fillRect/>
          </a:stretch>
        </p:blipFill>
        <p:spPr>
          <a:xfrm>
            <a:off x="8225175" y="2470853"/>
            <a:ext cx="688875" cy="360519"/>
          </a:xfrm>
          <a:prstGeom prst="rect">
            <a:avLst/>
          </a:prstGeom>
          <a:noFill/>
          <a:ln>
            <a:noFill/>
          </a:ln>
        </p:spPr>
      </p:pic>
      <p:pic>
        <p:nvPicPr>
          <p:cNvPr id="561" name="Google Shape;561;p85"/>
          <p:cNvPicPr preferRelativeResize="0"/>
          <p:nvPr/>
        </p:nvPicPr>
        <p:blipFill>
          <a:blip r:embed="rId23">
            <a:alphaModFix/>
          </a:blip>
          <a:stretch>
            <a:fillRect/>
          </a:stretch>
        </p:blipFill>
        <p:spPr>
          <a:xfrm>
            <a:off x="7131300" y="4435584"/>
            <a:ext cx="750050" cy="141136"/>
          </a:xfrm>
          <a:prstGeom prst="rect">
            <a:avLst/>
          </a:prstGeom>
          <a:noFill/>
          <a:ln>
            <a:noFill/>
          </a:ln>
        </p:spPr>
      </p:pic>
      <p:pic>
        <p:nvPicPr>
          <p:cNvPr id="562" name="Google Shape;562;p85"/>
          <p:cNvPicPr preferRelativeResize="0"/>
          <p:nvPr/>
        </p:nvPicPr>
        <p:blipFill rotWithShape="1">
          <a:blip r:embed="rId24">
            <a:alphaModFix/>
          </a:blip>
          <a:srcRect b="34897" l="0" r="0" t="22992"/>
          <a:stretch/>
        </p:blipFill>
        <p:spPr>
          <a:xfrm>
            <a:off x="4977552" y="3405411"/>
            <a:ext cx="631300" cy="265844"/>
          </a:xfrm>
          <a:prstGeom prst="rect">
            <a:avLst/>
          </a:prstGeom>
          <a:noFill/>
          <a:ln>
            <a:noFill/>
          </a:ln>
        </p:spPr>
      </p:pic>
      <p:pic>
        <p:nvPicPr>
          <p:cNvPr id="563" name="Google Shape;563;p85"/>
          <p:cNvPicPr preferRelativeResize="0"/>
          <p:nvPr/>
        </p:nvPicPr>
        <p:blipFill rotWithShape="1">
          <a:blip r:embed="rId25">
            <a:alphaModFix/>
          </a:blip>
          <a:srcRect b="31350" l="18921" r="17711" t="29428"/>
          <a:stretch/>
        </p:blipFill>
        <p:spPr>
          <a:xfrm>
            <a:off x="3807101" y="4380966"/>
            <a:ext cx="809075" cy="250372"/>
          </a:xfrm>
          <a:prstGeom prst="rect">
            <a:avLst/>
          </a:prstGeom>
          <a:noFill/>
          <a:ln>
            <a:noFill/>
          </a:ln>
        </p:spPr>
      </p:pic>
      <p:pic>
        <p:nvPicPr>
          <p:cNvPr id="564" name="Google Shape;564;p85"/>
          <p:cNvPicPr preferRelativeResize="0"/>
          <p:nvPr/>
        </p:nvPicPr>
        <p:blipFill>
          <a:blip r:embed="rId26">
            <a:alphaModFix/>
          </a:blip>
          <a:stretch>
            <a:fillRect/>
          </a:stretch>
        </p:blipFill>
        <p:spPr>
          <a:xfrm>
            <a:off x="3891225" y="3222694"/>
            <a:ext cx="631300" cy="631279"/>
          </a:xfrm>
          <a:prstGeom prst="rect">
            <a:avLst/>
          </a:prstGeom>
          <a:noFill/>
          <a:ln>
            <a:noFill/>
          </a:ln>
        </p:spPr>
      </p:pic>
      <p:pic>
        <p:nvPicPr>
          <p:cNvPr id="565" name="Google Shape;565;p85"/>
          <p:cNvPicPr preferRelativeResize="0"/>
          <p:nvPr/>
        </p:nvPicPr>
        <p:blipFill>
          <a:blip r:embed="rId27">
            <a:alphaModFix/>
          </a:blip>
          <a:stretch>
            <a:fillRect/>
          </a:stretch>
        </p:blipFill>
        <p:spPr>
          <a:xfrm>
            <a:off x="5024973" y="4412647"/>
            <a:ext cx="688875" cy="187010"/>
          </a:xfrm>
          <a:prstGeom prst="rect">
            <a:avLst/>
          </a:prstGeom>
          <a:noFill/>
          <a:ln>
            <a:noFill/>
          </a:ln>
        </p:spPr>
      </p:pic>
      <p:pic>
        <p:nvPicPr>
          <p:cNvPr id="566" name="Google Shape;566;p85"/>
          <p:cNvPicPr preferRelativeResize="0"/>
          <p:nvPr/>
        </p:nvPicPr>
        <p:blipFill>
          <a:blip r:embed="rId28">
            <a:alphaModFix/>
          </a:blip>
          <a:stretch>
            <a:fillRect/>
          </a:stretch>
        </p:blipFill>
        <p:spPr>
          <a:xfrm>
            <a:off x="2008728" y="3136217"/>
            <a:ext cx="1160875" cy="359422"/>
          </a:xfrm>
          <a:prstGeom prst="rect">
            <a:avLst/>
          </a:prstGeom>
          <a:noFill/>
          <a:ln>
            <a:noFill/>
          </a:ln>
        </p:spPr>
      </p:pic>
      <p:pic>
        <p:nvPicPr>
          <p:cNvPr id="567" name="Google Shape;567;p85"/>
          <p:cNvPicPr preferRelativeResize="0"/>
          <p:nvPr/>
        </p:nvPicPr>
        <p:blipFill>
          <a:blip r:embed="rId29">
            <a:alphaModFix/>
          </a:blip>
          <a:stretch>
            <a:fillRect/>
          </a:stretch>
        </p:blipFill>
        <p:spPr>
          <a:xfrm>
            <a:off x="7219424" y="2475981"/>
            <a:ext cx="631300" cy="350264"/>
          </a:xfrm>
          <a:prstGeom prst="rect">
            <a:avLst/>
          </a:prstGeom>
          <a:noFill/>
          <a:ln>
            <a:noFill/>
          </a:ln>
        </p:spPr>
      </p:pic>
      <p:pic>
        <p:nvPicPr>
          <p:cNvPr id="568" name="Google Shape;568;p85"/>
          <p:cNvPicPr preferRelativeResize="0"/>
          <p:nvPr/>
        </p:nvPicPr>
        <p:blipFill>
          <a:blip r:embed="rId30">
            <a:alphaModFix/>
          </a:blip>
          <a:stretch>
            <a:fillRect/>
          </a:stretch>
        </p:blipFill>
        <p:spPr>
          <a:xfrm>
            <a:off x="7838700" y="1642841"/>
            <a:ext cx="1160873" cy="196700"/>
          </a:xfrm>
          <a:prstGeom prst="rect">
            <a:avLst/>
          </a:prstGeom>
          <a:noFill/>
          <a:ln>
            <a:noFill/>
          </a:ln>
        </p:spPr>
      </p:pic>
      <p:pic>
        <p:nvPicPr>
          <p:cNvPr id="569" name="Google Shape;569;p85"/>
          <p:cNvPicPr preferRelativeResize="0"/>
          <p:nvPr/>
        </p:nvPicPr>
        <p:blipFill>
          <a:blip r:embed="rId31">
            <a:alphaModFix/>
          </a:blip>
          <a:stretch>
            <a:fillRect/>
          </a:stretch>
        </p:blipFill>
        <p:spPr>
          <a:xfrm>
            <a:off x="6021723" y="2123283"/>
            <a:ext cx="750050" cy="111669"/>
          </a:xfrm>
          <a:prstGeom prst="rect">
            <a:avLst/>
          </a:prstGeom>
          <a:noFill/>
          <a:ln>
            <a:noFill/>
          </a:ln>
        </p:spPr>
      </p:pic>
      <p:pic>
        <p:nvPicPr>
          <p:cNvPr id="570" name="Google Shape;570;p85"/>
          <p:cNvPicPr preferRelativeResize="0"/>
          <p:nvPr/>
        </p:nvPicPr>
        <p:blipFill>
          <a:blip r:embed="rId32">
            <a:alphaModFix/>
          </a:blip>
          <a:stretch>
            <a:fillRect/>
          </a:stretch>
        </p:blipFill>
        <p:spPr>
          <a:xfrm>
            <a:off x="8268600" y="3360603"/>
            <a:ext cx="726800" cy="355461"/>
          </a:xfrm>
          <a:prstGeom prst="rect">
            <a:avLst/>
          </a:prstGeom>
          <a:noFill/>
          <a:ln>
            <a:noFill/>
          </a:ln>
        </p:spPr>
      </p:pic>
      <p:pic>
        <p:nvPicPr>
          <p:cNvPr id="571" name="Google Shape;571;p85"/>
          <p:cNvPicPr preferRelativeResize="0"/>
          <p:nvPr/>
        </p:nvPicPr>
        <p:blipFill>
          <a:blip r:embed="rId33">
            <a:alphaModFix/>
          </a:blip>
          <a:stretch>
            <a:fillRect/>
          </a:stretch>
        </p:blipFill>
        <p:spPr>
          <a:xfrm>
            <a:off x="5985501" y="3939624"/>
            <a:ext cx="830476" cy="158245"/>
          </a:xfrm>
          <a:prstGeom prst="rect">
            <a:avLst/>
          </a:prstGeom>
          <a:noFill/>
          <a:ln>
            <a:noFill/>
          </a:ln>
        </p:spPr>
      </p:pic>
      <p:pic>
        <p:nvPicPr>
          <p:cNvPr id="572" name="Google Shape;572;p85"/>
          <p:cNvPicPr preferRelativeResize="0"/>
          <p:nvPr/>
        </p:nvPicPr>
        <p:blipFill>
          <a:blip r:embed="rId34">
            <a:alphaModFix/>
          </a:blip>
          <a:stretch>
            <a:fillRect/>
          </a:stretch>
        </p:blipFill>
        <p:spPr>
          <a:xfrm>
            <a:off x="3819630" y="1638348"/>
            <a:ext cx="688875" cy="205686"/>
          </a:xfrm>
          <a:prstGeom prst="rect">
            <a:avLst/>
          </a:prstGeom>
          <a:noFill/>
          <a:ln>
            <a:noFill/>
          </a:ln>
        </p:spPr>
      </p:pic>
      <p:pic>
        <p:nvPicPr>
          <p:cNvPr id="573" name="Google Shape;573;p85"/>
          <p:cNvPicPr preferRelativeResize="0"/>
          <p:nvPr/>
        </p:nvPicPr>
        <p:blipFill>
          <a:blip r:embed="rId35">
            <a:alphaModFix/>
          </a:blip>
          <a:stretch>
            <a:fillRect/>
          </a:stretch>
        </p:blipFill>
        <p:spPr>
          <a:xfrm>
            <a:off x="5876538" y="1595887"/>
            <a:ext cx="1074299" cy="290609"/>
          </a:xfrm>
          <a:prstGeom prst="rect">
            <a:avLst/>
          </a:prstGeom>
          <a:noFill/>
          <a:ln>
            <a:noFill/>
          </a:ln>
        </p:spPr>
      </p:pic>
      <p:pic>
        <p:nvPicPr>
          <p:cNvPr id="574" name="Google Shape;574;p85"/>
          <p:cNvPicPr preferRelativeResize="0"/>
          <p:nvPr/>
        </p:nvPicPr>
        <p:blipFill>
          <a:blip r:embed="rId36">
            <a:alphaModFix/>
          </a:blip>
          <a:stretch>
            <a:fillRect/>
          </a:stretch>
        </p:blipFill>
        <p:spPr>
          <a:xfrm>
            <a:off x="5985500" y="3430946"/>
            <a:ext cx="1160875" cy="214775"/>
          </a:xfrm>
          <a:prstGeom prst="rect">
            <a:avLst/>
          </a:prstGeom>
          <a:noFill/>
          <a:ln>
            <a:noFill/>
          </a:ln>
        </p:spPr>
      </p:pic>
      <p:pic>
        <p:nvPicPr>
          <p:cNvPr id="575" name="Google Shape;575;p85"/>
          <p:cNvPicPr preferRelativeResize="0"/>
          <p:nvPr/>
        </p:nvPicPr>
        <p:blipFill>
          <a:blip r:embed="rId37">
            <a:alphaModFix/>
          </a:blip>
          <a:stretch>
            <a:fillRect/>
          </a:stretch>
        </p:blipFill>
        <p:spPr>
          <a:xfrm>
            <a:off x="7063800" y="3903056"/>
            <a:ext cx="889950" cy="231380"/>
          </a:xfrm>
          <a:prstGeom prst="rect">
            <a:avLst/>
          </a:prstGeom>
          <a:noFill/>
          <a:ln>
            <a:noFill/>
          </a:ln>
        </p:spPr>
      </p:pic>
      <p:pic>
        <p:nvPicPr>
          <p:cNvPr id="576" name="Google Shape;576;p85"/>
          <p:cNvPicPr preferRelativeResize="0"/>
          <p:nvPr/>
        </p:nvPicPr>
        <p:blipFill>
          <a:blip r:embed="rId38">
            <a:alphaModFix/>
          </a:blip>
          <a:stretch>
            <a:fillRect/>
          </a:stretch>
        </p:blipFill>
        <p:spPr>
          <a:xfrm>
            <a:off x="8187575" y="4392787"/>
            <a:ext cx="809075" cy="226730"/>
          </a:xfrm>
          <a:prstGeom prst="rect">
            <a:avLst/>
          </a:prstGeom>
          <a:noFill/>
          <a:ln>
            <a:noFill/>
          </a:ln>
        </p:spPr>
      </p:pic>
      <p:pic>
        <p:nvPicPr>
          <p:cNvPr id="577" name="Google Shape;577;p85"/>
          <p:cNvPicPr preferRelativeResize="0"/>
          <p:nvPr/>
        </p:nvPicPr>
        <p:blipFill>
          <a:blip r:embed="rId39">
            <a:alphaModFix/>
          </a:blip>
          <a:stretch>
            <a:fillRect/>
          </a:stretch>
        </p:blipFill>
        <p:spPr>
          <a:xfrm>
            <a:off x="3796400" y="2003430"/>
            <a:ext cx="688875" cy="351374"/>
          </a:xfrm>
          <a:prstGeom prst="rect">
            <a:avLst/>
          </a:prstGeom>
          <a:noFill/>
          <a:ln>
            <a:noFill/>
          </a:ln>
        </p:spPr>
      </p:pic>
      <p:pic>
        <p:nvPicPr>
          <p:cNvPr id="578" name="Google Shape;578;p85"/>
          <p:cNvPicPr preferRelativeResize="0"/>
          <p:nvPr/>
        </p:nvPicPr>
        <p:blipFill>
          <a:blip r:embed="rId40">
            <a:alphaModFix/>
          </a:blip>
          <a:stretch>
            <a:fillRect/>
          </a:stretch>
        </p:blipFill>
        <p:spPr>
          <a:xfrm>
            <a:off x="5005975" y="2511794"/>
            <a:ext cx="631300" cy="278638"/>
          </a:xfrm>
          <a:prstGeom prst="rect">
            <a:avLst/>
          </a:prstGeom>
          <a:noFill/>
          <a:ln>
            <a:noFill/>
          </a:ln>
        </p:spPr>
      </p:pic>
      <p:pic>
        <p:nvPicPr>
          <p:cNvPr id="579" name="Google Shape;579;p85"/>
          <p:cNvPicPr preferRelativeResize="0"/>
          <p:nvPr/>
        </p:nvPicPr>
        <p:blipFill>
          <a:blip r:embed="rId41">
            <a:alphaModFix/>
          </a:blip>
          <a:stretch>
            <a:fillRect/>
          </a:stretch>
        </p:blipFill>
        <p:spPr>
          <a:xfrm>
            <a:off x="7181675" y="3361855"/>
            <a:ext cx="688875" cy="352956"/>
          </a:xfrm>
          <a:prstGeom prst="rect">
            <a:avLst/>
          </a:prstGeom>
          <a:noFill/>
          <a:ln>
            <a:noFill/>
          </a:ln>
        </p:spPr>
      </p:pic>
      <p:pic>
        <p:nvPicPr>
          <p:cNvPr id="580" name="Google Shape;580;p85"/>
          <p:cNvPicPr preferRelativeResize="0"/>
          <p:nvPr/>
        </p:nvPicPr>
        <p:blipFill>
          <a:blip r:embed="rId42">
            <a:alphaModFix/>
          </a:blip>
          <a:stretch>
            <a:fillRect/>
          </a:stretch>
        </p:blipFill>
        <p:spPr>
          <a:xfrm>
            <a:off x="7164337" y="2039322"/>
            <a:ext cx="688874" cy="279590"/>
          </a:xfrm>
          <a:prstGeom prst="rect">
            <a:avLst/>
          </a:prstGeom>
          <a:noFill/>
          <a:ln>
            <a:noFill/>
          </a:ln>
        </p:spPr>
      </p:pic>
      <p:pic>
        <p:nvPicPr>
          <p:cNvPr id="581" name="Google Shape;581;p85"/>
          <p:cNvPicPr preferRelativeResize="0"/>
          <p:nvPr/>
        </p:nvPicPr>
        <p:blipFill>
          <a:blip r:embed="rId43">
            <a:alphaModFix/>
          </a:blip>
          <a:stretch>
            <a:fillRect/>
          </a:stretch>
        </p:blipFill>
        <p:spPr>
          <a:xfrm>
            <a:off x="329350" y="3721484"/>
            <a:ext cx="1341670" cy="284700"/>
          </a:xfrm>
          <a:prstGeom prst="rect">
            <a:avLst/>
          </a:prstGeom>
          <a:noFill/>
          <a:ln>
            <a:noFill/>
          </a:ln>
        </p:spPr>
      </p:pic>
      <p:sp>
        <p:nvSpPr>
          <p:cNvPr id="582" name="Google Shape;582;p85"/>
          <p:cNvSpPr/>
          <p:nvPr/>
        </p:nvSpPr>
        <p:spPr>
          <a:xfrm rot="10800000">
            <a:off x="2993351" y="-7472"/>
            <a:ext cx="1799700" cy="1167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5"/>
          <p:cNvSpPr txBox="1"/>
          <p:nvPr/>
        </p:nvSpPr>
        <p:spPr>
          <a:xfrm>
            <a:off x="3094116" y="153991"/>
            <a:ext cx="17997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1000+</a:t>
            </a:r>
            <a:endParaRPr b="1" i="0" sz="3900" u="none" cap="none" strike="noStrike">
              <a:solidFill>
                <a:srgbClr val="FFFFFF"/>
              </a:solidFill>
              <a:latin typeface="Montserrat"/>
              <a:ea typeface="Montserrat"/>
              <a:cs typeface="Montserrat"/>
              <a:sym typeface="Montserrat"/>
            </a:endParaRPr>
          </a:p>
        </p:txBody>
      </p:sp>
      <p:sp>
        <p:nvSpPr>
          <p:cNvPr id="584" name="Google Shape;584;p85"/>
          <p:cNvSpPr txBox="1"/>
          <p:nvPr/>
        </p:nvSpPr>
        <p:spPr>
          <a:xfrm>
            <a:off x="3433854" y="726700"/>
            <a:ext cx="1008300" cy="284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Certifications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pic>
        <p:nvPicPr>
          <p:cNvPr id="585" name="Google Shape;585;p85"/>
          <p:cNvPicPr preferRelativeResize="0"/>
          <p:nvPr/>
        </p:nvPicPr>
        <p:blipFill>
          <a:blip r:embed="rId44">
            <a:alphaModFix/>
          </a:blip>
          <a:stretch>
            <a:fillRect/>
          </a:stretch>
        </p:blipFill>
        <p:spPr>
          <a:xfrm>
            <a:off x="962675" y="4265333"/>
            <a:ext cx="1447800" cy="189592"/>
          </a:xfrm>
          <a:prstGeom prst="rect">
            <a:avLst/>
          </a:prstGeom>
          <a:noFill/>
          <a:ln>
            <a:noFill/>
          </a:ln>
        </p:spPr>
      </p:pic>
      <p:pic>
        <p:nvPicPr>
          <p:cNvPr id="586" name="Google Shape;586;p85"/>
          <p:cNvPicPr preferRelativeResize="0"/>
          <p:nvPr/>
        </p:nvPicPr>
        <p:blipFill rotWithShape="1">
          <a:blip r:embed="rId45">
            <a:alphaModFix/>
          </a:blip>
          <a:srcRect b="24094" l="6845" r="6061" t="21868"/>
          <a:stretch/>
        </p:blipFill>
        <p:spPr>
          <a:xfrm>
            <a:off x="5996200" y="2529579"/>
            <a:ext cx="830474" cy="243067"/>
          </a:xfrm>
          <a:prstGeom prst="rect">
            <a:avLst/>
          </a:prstGeom>
          <a:noFill/>
          <a:ln>
            <a:noFill/>
          </a:ln>
        </p:spPr>
      </p:pic>
      <p:pic>
        <p:nvPicPr>
          <p:cNvPr id="587" name="Google Shape;587;p85"/>
          <p:cNvPicPr preferRelativeResize="0"/>
          <p:nvPr/>
        </p:nvPicPr>
        <p:blipFill>
          <a:blip r:embed="rId46">
            <a:alphaModFix/>
          </a:blip>
          <a:stretch>
            <a:fillRect/>
          </a:stretch>
        </p:blipFill>
        <p:spPr>
          <a:xfrm>
            <a:off x="3807099" y="3896077"/>
            <a:ext cx="809073" cy="245338"/>
          </a:xfrm>
          <a:prstGeom prst="rect">
            <a:avLst/>
          </a:prstGeom>
          <a:noFill/>
          <a:ln>
            <a:noFill/>
          </a:ln>
        </p:spPr>
      </p:pic>
      <p:pic>
        <p:nvPicPr>
          <p:cNvPr id="588" name="Google Shape;588;p85"/>
          <p:cNvPicPr preferRelativeResize="0"/>
          <p:nvPr/>
        </p:nvPicPr>
        <p:blipFill>
          <a:blip r:embed="rId47">
            <a:alphaModFix/>
          </a:blip>
          <a:stretch>
            <a:fillRect/>
          </a:stretch>
        </p:blipFill>
        <p:spPr>
          <a:xfrm>
            <a:off x="5198948" y="3873221"/>
            <a:ext cx="340933" cy="291050"/>
          </a:xfrm>
          <a:prstGeom prst="rect">
            <a:avLst/>
          </a:prstGeom>
          <a:noFill/>
          <a:ln>
            <a:noFill/>
          </a:ln>
        </p:spPr>
      </p:pic>
      <p:pic>
        <p:nvPicPr>
          <p:cNvPr id="589" name="Google Shape;589;p85"/>
          <p:cNvPicPr preferRelativeResize="0"/>
          <p:nvPr/>
        </p:nvPicPr>
        <p:blipFill>
          <a:blip r:embed="rId48">
            <a:alphaModFix/>
          </a:blip>
          <a:stretch>
            <a:fillRect/>
          </a:stretch>
        </p:blipFill>
        <p:spPr>
          <a:xfrm>
            <a:off x="7193124" y="1600018"/>
            <a:ext cx="569201" cy="2823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6"/>
          <p:cNvSpPr txBox="1"/>
          <p:nvPr>
            <p:ph idx="1" type="body"/>
          </p:nvPr>
        </p:nvSpPr>
        <p:spPr>
          <a:xfrm>
            <a:off x="311700" y="1035900"/>
            <a:ext cx="45267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Certification Track </a:t>
            </a:r>
            <a:r>
              <a:rPr lang="en">
                <a:solidFill>
                  <a:schemeClr val="lt1"/>
                </a:solidFill>
                <a:latin typeface="Source Sans Pro"/>
                <a:ea typeface="Source Sans Pro"/>
                <a:cs typeface="Source Sans Pro"/>
                <a:sym typeface="Source Sans Pro"/>
              </a:rPr>
              <a:t>for FinOps practitioners and consultants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Practitioner</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334327" lvl="0" marL="457200" rtl="0" algn="l">
              <a:spcBef>
                <a:spcPts val="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Professional</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0" lvl="0" marL="914400" rtl="0" algn="l">
              <a:spcBef>
                <a:spcPts val="1200"/>
              </a:spcBef>
              <a:spcAft>
                <a:spcPts val="0"/>
              </a:spcAft>
              <a:buNone/>
            </a:pPr>
            <a:r>
              <a:t/>
            </a:r>
            <a:endParaRPr>
              <a:solidFill>
                <a:schemeClr val="lt1"/>
              </a:solidFill>
              <a:latin typeface="Source Sans Pro"/>
              <a:ea typeface="Source Sans Pro"/>
              <a:cs typeface="Source Sans Pro"/>
              <a:sym typeface="Source Sans Pro"/>
            </a:endParaRPr>
          </a:p>
          <a:p>
            <a:pPr indent="0" lvl="0" marL="0" rtl="0" algn="l">
              <a:spcBef>
                <a:spcPts val="1200"/>
              </a:spcBef>
              <a:spcAft>
                <a:spcPts val="0"/>
              </a:spcAft>
              <a:buNone/>
            </a:pPr>
            <a:r>
              <a:rPr b="1" lang="en">
                <a:solidFill>
                  <a:schemeClr val="lt1"/>
                </a:solidFill>
                <a:latin typeface="Source Sans Pro"/>
                <a:ea typeface="Source Sans Pro"/>
                <a:cs typeface="Source Sans Pro"/>
                <a:sym typeface="Source Sans Pro"/>
              </a:rPr>
              <a:t>Persona-based Training</a:t>
            </a:r>
            <a:r>
              <a:rPr lang="en">
                <a:solidFill>
                  <a:schemeClr val="lt1"/>
                </a:solidFill>
                <a:latin typeface="Source Sans Pro"/>
                <a:ea typeface="Source Sans Pro"/>
                <a:cs typeface="Source Sans Pro"/>
                <a:sym typeface="Source Sans Pro"/>
              </a:rPr>
              <a:t> for stakeholders working with FinOps teams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Individual courses for Engineers, Finance, Executives, Procurement and Product</a:t>
            </a:r>
            <a:endParaRPr>
              <a:solidFill>
                <a:schemeClr val="lt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500">
                <a:solidFill>
                  <a:schemeClr val="lt1"/>
                </a:solidFill>
              </a:rPr>
              <a:t>Go to </a:t>
            </a:r>
            <a:r>
              <a:rPr b="1" lang="en" sz="1500">
                <a:solidFill>
                  <a:schemeClr val="lt1"/>
                </a:solidFill>
              </a:rPr>
              <a:t>FinOps.org/certification</a:t>
            </a:r>
            <a:r>
              <a:rPr lang="en" sz="1500">
                <a:solidFill>
                  <a:schemeClr val="lt1"/>
                </a:solidFill>
              </a:rPr>
              <a:t> </a:t>
            </a:r>
            <a:endParaRPr sz="1500">
              <a:solidFill>
                <a:schemeClr val="lt1"/>
              </a:solidFill>
            </a:endParaRPr>
          </a:p>
        </p:txBody>
      </p:sp>
      <p:sp>
        <p:nvSpPr>
          <p:cNvPr id="595" name="Google Shape;595;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latin typeface="IBM Plex Sans"/>
                <a:ea typeface="IBM Plex Sans"/>
                <a:cs typeface="IBM Plex Sans"/>
                <a:sym typeface="IBM Plex Sans"/>
              </a:rPr>
              <a:t>Training and Certification</a:t>
            </a:r>
            <a:endParaRPr>
              <a:latin typeface="IBM Plex Sans"/>
              <a:ea typeface="IBM Plex Sans"/>
              <a:cs typeface="IBM Plex Sans"/>
              <a:sym typeface="IBM Plex Sans"/>
            </a:endParaRPr>
          </a:p>
        </p:txBody>
      </p:sp>
      <p:sp>
        <p:nvSpPr>
          <p:cNvPr id="596" name="Google Shape;596;p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597" name="Google Shape;597;p86"/>
          <p:cNvSpPr txBox="1"/>
          <p:nvPr/>
        </p:nvSpPr>
        <p:spPr>
          <a:xfrm>
            <a:off x="5700663" y="3769425"/>
            <a:ext cx="2681700" cy="64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i="1" lang="en" sz="1800">
                <a:solidFill>
                  <a:schemeClr val="lt1"/>
                </a:solidFill>
                <a:latin typeface="Source Sans Pro"/>
                <a:ea typeface="Source Sans Pro"/>
                <a:cs typeface="Source Sans Pro"/>
                <a:sym typeface="Source Sans Pro"/>
              </a:rPr>
              <a:t>77% share on LinkedIn*</a:t>
            </a:r>
            <a:br>
              <a:rPr b="1" i="1" lang="en" sz="1800">
                <a:solidFill>
                  <a:schemeClr val="lt1"/>
                </a:solidFill>
                <a:latin typeface="Source Sans Pro"/>
                <a:ea typeface="Source Sans Pro"/>
                <a:cs typeface="Source Sans Pro"/>
                <a:sym typeface="Source Sans Pro"/>
              </a:rPr>
            </a:br>
            <a:r>
              <a:rPr i="1" lang="en" sz="900">
                <a:solidFill>
                  <a:schemeClr val="lt1"/>
                </a:solidFill>
                <a:latin typeface="Source Sans Pro"/>
                <a:ea typeface="Source Sans Pro"/>
                <a:cs typeface="Source Sans Pro"/>
                <a:sym typeface="Source Sans Pro"/>
              </a:rPr>
              <a:t>*Source: October 2021 Credly.com Badge Share Data</a:t>
            </a:r>
            <a:endParaRPr i="1" sz="900">
              <a:solidFill>
                <a:schemeClr val="lt1"/>
              </a:solidFill>
              <a:latin typeface="Source Sans Pro"/>
              <a:ea typeface="Source Sans Pro"/>
              <a:cs typeface="Source Sans Pro"/>
              <a:sym typeface="Source Sans Pro"/>
            </a:endParaRPr>
          </a:p>
        </p:txBody>
      </p:sp>
      <p:pic>
        <p:nvPicPr>
          <p:cNvPr id="598" name="Google Shape;598;p86"/>
          <p:cNvPicPr preferRelativeResize="0"/>
          <p:nvPr/>
        </p:nvPicPr>
        <p:blipFill>
          <a:blip r:embed="rId3">
            <a:alphaModFix/>
          </a:blip>
          <a:stretch>
            <a:fillRect/>
          </a:stretch>
        </p:blipFill>
        <p:spPr>
          <a:xfrm>
            <a:off x="6366665" y="1679719"/>
            <a:ext cx="2086636" cy="2089708"/>
          </a:xfrm>
          <a:prstGeom prst="rect">
            <a:avLst/>
          </a:prstGeom>
          <a:noFill/>
          <a:ln>
            <a:noFill/>
          </a:ln>
        </p:spPr>
      </p:pic>
      <p:pic>
        <p:nvPicPr>
          <p:cNvPr id="599" name="Google Shape;599;p86"/>
          <p:cNvPicPr preferRelativeResize="0"/>
          <p:nvPr/>
        </p:nvPicPr>
        <p:blipFill>
          <a:blip r:embed="rId4">
            <a:alphaModFix/>
          </a:blip>
          <a:stretch>
            <a:fillRect/>
          </a:stretch>
        </p:blipFill>
        <p:spPr>
          <a:xfrm>
            <a:off x="5303525" y="211375"/>
            <a:ext cx="2156746" cy="21609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7"/>
          <p:cNvSpPr txBox="1"/>
          <p:nvPr>
            <p:ph type="title"/>
          </p:nvPr>
        </p:nvSpPr>
        <p:spPr>
          <a:xfrm>
            <a:off x="49925" y="35225"/>
            <a:ext cx="3209400" cy="2067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FinOpsverse</a:t>
            </a:r>
            <a:endParaRPr/>
          </a:p>
        </p:txBody>
      </p:sp>
      <p:sp>
        <p:nvSpPr>
          <p:cNvPr id="605" name="Google Shape;605;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87"/>
          <p:cNvSpPr/>
          <p:nvPr/>
        </p:nvSpPr>
        <p:spPr>
          <a:xfrm>
            <a:off x="3644599" y="972275"/>
            <a:ext cx="3209400" cy="3209400"/>
          </a:xfrm>
          <a:prstGeom prst="ellipse">
            <a:avLst/>
          </a:prstGeom>
          <a:solidFill>
            <a:srgbClr val="F299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rPr>
              <a:t>FinOps.org</a:t>
            </a:r>
            <a:endParaRPr b="1" sz="1600">
              <a:solidFill>
                <a:schemeClr val="lt1"/>
              </a:solidFill>
            </a:endParaRPr>
          </a:p>
          <a:p>
            <a:pPr indent="0" lvl="0" marL="0" rtl="0" algn="ctr">
              <a:spcBef>
                <a:spcPts val="0"/>
              </a:spcBef>
              <a:spcAft>
                <a:spcPts val="0"/>
              </a:spcAft>
              <a:buClr>
                <a:schemeClr val="dk1"/>
              </a:buClr>
              <a:buSzPts val="1100"/>
              <a:buFont typeface="Arial"/>
              <a:buNone/>
            </a:pPr>
            <a:r>
              <a:rPr b="1" lang="en" sz="1600">
                <a:solidFill>
                  <a:schemeClr val="lt1"/>
                </a:solidFill>
              </a:rPr>
              <a:t>Framework</a:t>
            </a:r>
            <a:endParaRPr sz="1600">
              <a:solidFill>
                <a:schemeClr val="lt1"/>
              </a:solidFill>
            </a:endParaRPr>
          </a:p>
        </p:txBody>
      </p:sp>
      <p:sp>
        <p:nvSpPr>
          <p:cNvPr id="607" name="Google Shape;607;p87"/>
          <p:cNvSpPr/>
          <p:nvPr/>
        </p:nvSpPr>
        <p:spPr>
          <a:xfrm>
            <a:off x="6232476" y="880229"/>
            <a:ext cx="1587000" cy="158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Training</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&amp; Certification</a:t>
            </a:r>
            <a:endParaRPr b="1" sz="1200">
              <a:solidFill>
                <a:schemeClr val="lt1"/>
              </a:solidFill>
              <a:latin typeface="Roboto"/>
              <a:ea typeface="Roboto"/>
              <a:cs typeface="Roboto"/>
              <a:sym typeface="Roboto"/>
            </a:endParaRPr>
          </a:p>
        </p:txBody>
      </p:sp>
      <p:sp>
        <p:nvSpPr>
          <p:cNvPr id="608" name="Google Shape;608;p87"/>
          <p:cNvSpPr/>
          <p:nvPr/>
        </p:nvSpPr>
        <p:spPr>
          <a:xfrm>
            <a:off x="2523725" y="1817494"/>
            <a:ext cx="1506600" cy="1506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Vendor</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Certification</a:t>
            </a:r>
            <a:endParaRPr sz="1600"/>
          </a:p>
        </p:txBody>
      </p:sp>
      <p:grpSp>
        <p:nvGrpSpPr>
          <p:cNvPr id="609" name="Google Shape;609;p87"/>
          <p:cNvGrpSpPr/>
          <p:nvPr/>
        </p:nvGrpSpPr>
        <p:grpSpPr>
          <a:xfrm>
            <a:off x="4800763" y="35228"/>
            <a:ext cx="1506579" cy="1506579"/>
            <a:chOff x="3171644" y="2223016"/>
            <a:chExt cx="2440200" cy="2440200"/>
          </a:xfrm>
        </p:grpSpPr>
        <p:sp>
          <p:nvSpPr>
            <p:cNvPr id="610" name="Google Shape;610;p87"/>
            <p:cNvSpPr/>
            <p:nvPr/>
          </p:nvSpPr>
          <p:spPr>
            <a:xfrm>
              <a:off x="3171644" y="2223016"/>
              <a:ext cx="2440200" cy="24402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11" name="Google Shape;611;p87"/>
            <p:cNvSpPr txBox="1"/>
            <p:nvPr/>
          </p:nvSpPr>
          <p:spPr>
            <a:xfrm>
              <a:off x="3460400" y="2822525"/>
              <a:ext cx="1862700" cy="1163400"/>
            </a:xfrm>
            <a:prstGeom prst="rect">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Summits</a:t>
              </a:r>
              <a:endParaRPr>
                <a:solidFill>
                  <a:srgbClr val="FFFFFF"/>
                </a:solidFill>
                <a:latin typeface="Roboto"/>
                <a:ea typeface="Roboto"/>
                <a:cs typeface="Roboto"/>
                <a:sym typeface="Roboto"/>
              </a:endParaRPr>
            </a:p>
          </p:txBody>
        </p:sp>
      </p:grpSp>
      <p:sp>
        <p:nvSpPr>
          <p:cNvPr id="612" name="Google Shape;612;p87"/>
          <p:cNvSpPr/>
          <p:nvPr/>
        </p:nvSpPr>
        <p:spPr>
          <a:xfrm>
            <a:off x="6307434" y="2509432"/>
            <a:ext cx="1587000" cy="158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Working</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Groups</a:t>
            </a:r>
            <a:endParaRPr sz="1200">
              <a:solidFill>
                <a:schemeClr val="lt1"/>
              </a:solidFill>
              <a:latin typeface="Roboto"/>
              <a:ea typeface="Roboto"/>
              <a:cs typeface="Roboto"/>
              <a:sym typeface="Roboto"/>
            </a:endParaRPr>
          </a:p>
        </p:txBody>
      </p:sp>
      <p:sp>
        <p:nvSpPr>
          <p:cNvPr id="613" name="Google Shape;613;p87"/>
          <p:cNvSpPr/>
          <p:nvPr/>
        </p:nvSpPr>
        <p:spPr>
          <a:xfrm>
            <a:off x="3367686" y="3154115"/>
            <a:ext cx="1557000" cy="155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State of </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FinOps</a:t>
            </a:r>
            <a:endParaRPr b="1" sz="1200">
              <a:solidFill>
                <a:schemeClr val="lt1"/>
              </a:solidFill>
              <a:latin typeface="Roboto"/>
              <a:ea typeface="Roboto"/>
              <a:cs typeface="Roboto"/>
              <a:sym typeface="Roboto"/>
            </a:endParaRPr>
          </a:p>
        </p:txBody>
      </p:sp>
      <p:sp>
        <p:nvSpPr>
          <p:cNvPr id="614" name="Google Shape;614;p87"/>
          <p:cNvSpPr/>
          <p:nvPr/>
        </p:nvSpPr>
        <p:spPr>
          <a:xfrm>
            <a:off x="3259336" y="450283"/>
            <a:ext cx="1473600" cy="1473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Slack</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Community</a:t>
            </a:r>
            <a:endParaRPr b="1" sz="1200">
              <a:solidFill>
                <a:schemeClr val="lt1"/>
              </a:solidFill>
              <a:latin typeface="Roboto"/>
              <a:ea typeface="Roboto"/>
              <a:cs typeface="Roboto"/>
              <a:sym typeface="Roboto"/>
            </a:endParaRPr>
          </a:p>
        </p:txBody>
      </p:sp>
      <p:sp>
        <p:nvSpPr>
          <p:cNvPr id="615" name="Google Shape;615;p87"/>
          <p:cNvSpPr/>
          <p:nvPr/>
        </p:nvSpPr>
        <p:spPr>
          <a:xfrm>
            <a:off x="4964685" y="3556112"/>
            <a:ext cx="1506600" cy="1506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Regional</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Meetups</a:t>
            </a:r>
            <a:endParaRPr b="1" sz="1200">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8"/>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Contribute to Working Groups</a:t>
            </a:r>
            <a:endParaRPr/>
          </a:p>
        </p:txBody>
      </p:sp>
      <p:sp>
        <p:nvSpPr>
          <p:cNvPr id="621" name="Google Shape;621;p88"/>
          <p:cNvSpPr txBox="1"/>
          <p:nvPr>
            <p:ph idx="1" type="body"/>
          </p:nvPr>
        </p:nvSpPr>
        <p:spPr>
          <a:xfrm>
            <a:off x="311700" y="1152475"/>
            <a:ext cx="343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Practitioner Working Groups (WG) create best practices and standards, supported by vendor members.</a:t>
            </a:r>
            <a:endParaRPr sz="1600"/>
          </a:p>
          <a:p>
            <a:pPr indent="0" lvl="0" marL="0" rtl="0" algn="l">
              <a:spcBef>
                <a:spcPts val="1200"/>
              </a:spcBef>
              <a:spcAft>
                <a:spcPts val="0"/>
              </a:spcAft>
              <a:buClr>
                <a:schemeClr val="dk1"/>
              </a:buClr>
              <a:buSzPts val="1100"/>
              <a:buFont typeface="Arial"/>
              <a:buNone/>
            </a:pPr>
            <a:r>
              <a:rPr lang="en" sz="1600"/>
              <a:t>Special Interest Groups (SIG) create community and benchmarking.</a:t>
            </a:r>
            <a:endParaRPr sz="1600"/>
          </a:p>
          <a:p>
            <a:pPr indent="0" lvl="0" marL="0" rtl="0" algn="l">
              <a:spcBef>
                <a:spcPts val="1200"/>
              </a:spcBef>
              <a:spcAft>
                <a:spcPts val="0"/>
              </a:spcAft>
              <a:buClr>
                <a:schemeClr val="dk1"/>
              </a:buClr>
              <a:buSzPts val="1100"/>
              <a:buFont typeface="Arial"/>
              <a:buNone/>
            </a:pPr>
            <a:r>
              <a:rPr lang="en" sz="1600"/>
              <a:t>These feed into the FinOps Framework and output Projects.</a:t>
            </a:r>
            <a:endParaRPr sz="1600"/>
          </a:p>
          <a:p>
            <a:pPr indent="0" lvl="0" marL="0" rtl="0" algn="l">
              <a:spcBef>
                <a:spcPts val="1200"/>
              </a:spcBef>
              <a:spcAft>
                <a:spcPts val="0"/>
              </a:spcAft>
              <a:buClr>
                <a:schemeClr val="dk1"/>
              </a:buClr>
              <a:buSzPts val="1100"/>
              <a:buFont typeface="Arial"/>
              <a:buNone/>
            </a:pPr>
            <a:r>
              <a:rPr lang="en" sz="1600" u="sng">
                <a:solidFill>
                  <a:schemeClr val="hlink"/>
                </a:solidFill>
                <a:hlinkClick r:id="rId3"/>
              </a:rPr>
              <a:t>See Current Groups</a:t>
            </a:r>
            <a:endParaRPr sz="1600"/>
          </a:p>
          <a:p>
            <a:pPr indent="0" lvl="0" marL="0" rtl="0" algn="l">
              <a:spcBef>
                <a:spcPts val="1200"/>
              </a:spcBef>
              <a:spcAft>
                <a:spcPts val="1200"/>
              </a:spcAft>
              <a:buNone/>
            </a:pPr>
            <a:r>
              <a:t/>
            </a:r>
            <a:endParaRPr/>
          </a:p>
        </p:txBody>
      </p:sp>
      <p:pic>
        <p:nvPicPr>
          <p:cNvPr id="622" name="Google Shape;622;p88"/>
          <p:cNvPicPr preferRelativeResize="0"/>
          <p:nvPr/>
        </p:nvPicPr>
        <p:blipFill rotWithShape="1">
          <a:blip r:embed="rId4">
            <a:alphaModFix/>
          </a:blip>
          <a:srcRect b="0" l="0" r="0" t="33638"/>
          <a:stretch/>
        </p:blipFill>
        <p:spPr>
          <a:xfrm>
            <a:off x="4150300" y="1244926"/>
            <a:ext cx="4682001" cy="323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Vendor Certifications</a:t>
            </a:r>
            <a:endParaRPr/>
          </a:p>
        </p:txBody>
      </p:sp>
      <p:sp>
        <p:nvSpPr>
          <p:cNvPr id="628" name="Google Shape;628;p89"/>
          <p:cNvSpPr txBox="1"/>
          <p:nvPr>
            <p:ph idx="1" type="body"/>
          </p:nvPr>
        </p:nvSpPr>
        <p:spPr>
          <a:xfrm>
            <a:off x="1918950" y="1228675"/>
            <a:ext cx="27624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Technology providers that license and deliver a software product to help people successfully adopt cloud financial management practices aligned with the FinOps standards.</a:t>
            </a:r>
            <a:endParaRPr sz="13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lnSpc>
                <a:spcPct val="115000"/>
              </a:lnSpc>
              <a:spcBef>
                <a:spcPts val="1200"/>
              </a:spcBef>
              <a:spcAft>
                <a:spcPts val="1200"/>
              </a:spcAft>
              <a:buSzPts val="1018"/>
              <a:buNone/>
            </a:pPr>
            <a:r>
              <a:t/>
            </a:r>
            <a:endParaRPr sz="1400"/>
          </a:p>
        </p:txBody>
      </p:sp>
      <p:sp>
        <p:nvSpPr>
          <p:cNvPr id="629" name="Google Shape;629;p89"/>
          <p:cNvSpPr txBox="1"/>
          <p:nvPr>
            <p:ph idx="1" type="body"/>
          </p:nvPr>
        </p:nvSpPr>
        <p:spPr>
          <a:xfrm>
            <a:off x="1855175" y="3010575"/>
            <a:ext cx="26025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FinOps experienced professional service providers that consult with enterprises about cloud financial management and help their clients with best practices.</a:t>
            </a:r>
            <a:endParaRPr sz="1300"/>
          </a:p>
        </p:txBody>
      </p:sp>
      <p:sp>
        <p:nvSpPr>
          <p:cNvPr id="630" name="Google Shape;630;p89"/>
          <p:cNvSpPr txBox="1"/>
          <p:nvPr>
            <p:ph idx="1" type="body"/>
          </p:nvPr>
        </p:nvSpPr>
        <p:spPr>
          <a:xfrm>
            <a:off x="6137950" y="1198075"/>
            <a:ext cx="26943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300"/>
              <a:t>Providers that deliver solutions that contain a subset of the functionality found in the Certified Platforms which solve a specific part of a cloud cost management challenge.</a:t>
            </a:r>
            <a:endParaRPr sz="1300"/>
          </a:p>
          <a:p>
            <a:pPr indent="0" lvl="0" marL="0" rtl="0" algn="l">
              <a:lnSpc>
                <a:spcPct val="115000"/>
              </a:lnSpc>
              <a:spcBef>
                <a:spcPts val="1200"/>
              </a:spcBef>
              <a:spcAft>
                <a:spcPts val="0"/>
              </a:spcAft>
              <a:buSzPts val="1100"/>
              <a:buNone/>
            </a:pPr>
            <a:r>
              <a:t/>
            </a:r>
            <a:endParaRPr sz="1400"/>
          </a:p>
          <a:p>
            <a:pPr indent="0" lvl="0" marL="0" rtl="0" algn="l">
              <a:lnSpc>
                <a:spcPct val="115000"/>
              </a:lnSpc>
              <a:spcBef>
                <a:spcPts val="1200"/>
              </a:spcBef>
              <a:spcAft>
                <a:spcPts val="1200"/>
              </a:spcAft>
              <a:buSzPts val="1018"/>
              <a:buNone/>
            </a:pPr>
            <a:r>
              <a:t/>
            </a:r>
            <a:endParaRPr sz="1400"/>
          </a:p>
        </p:txBody>
      </p:sp>
      <p:sp>
        <p:nvSpPr>
          <p:cNvPr id="631" name="Google Shape;631;p89"/>
          <p:cNvSpPr txBox="1"/>
          <p:nvPr>
            <p:ph idx="1" type="body"/>
          </p:nvPr>
        </p:nvSpPr>
        <p:spPr>
          <a:xfrm>
            <a:off x="6160500" y="3010575"/>
            <a:ext cx="2602500" cy="111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Vetted training providers who have deep experience in cloud financial management training.</a:t>
            </a:r>
            <a:endParaRPr sz="1300"/>
          </a:p>
        </p:txBody>
      </p:sp>
      <p:sp>
        <p:nvSpPr>
          <p:cNvPr id="632" name="Google Shape;632;p89">
            <a:hlinkClick r:id="rId3"/>
          </p:cNvPr>
          <p:cNvSpPr/>
          <p:nvPr/>
        </p:nvSpPr>
        <p:spPr>
          <a:xfrm>
            <a:off x="3146631" y="4501675"/>
            <a:ext cx="28263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Source Sans Pro SemiBold"/>
                <a:ea typeface="Source Sans Pro SemiBold"/>
                <a:cs typeface="Source Sans Pro SemiBold"/>
                <a:sym typeface="Source Sans Pro SemiBold"/>
                <a:hlinkClick r:id="rId4"/>
              </a:rPr>
              <a:t>View details and requirements</a:t>
            </a:r>
            <a:endParaRPr u="sng">
              <a:solidFill>
                <a:srgbClr val="1EA482"/>
              </a:solidFill>
              <a:latin typeface="Source Sans Pro SemiBold"/>
              <a:ea typeface="Source Sans Pro SemiBold"/>
              <a:cs typeface="Source Sans Pro SemiBold"/>
              <a:sym typeface="Source Sans Pro SemiBold"/>
            </a:endParaRPr>
          </a:p>
        </p:txBody>
      </p:sp>
      <p:sp>
        <p:nvSpPr>
          <p:cNvPr id="633" name="Google Shape;633;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4" name="Google Shape;634;p89"/>
          <p:cNvPicPr preferRelativeResize="0"/>
          <p:nvPr/>
        </p:nvPicPr>
        <p:blipFill>
          <a:blip r:embed="rId5">
            <a:alphaModFix/>
          </a:blip>
          <a:stretch>
            <a:fillRect/>
          </a:stretch>
        </p:blipFill>
        <p:spPr>
          <a:xfrm>
            <a:off x="311696" y="2753733"/>
            <a:ext cx="1477200" cy="1479125"/>
          </a:xfrm>
          <a:prstGeom prst="rect">
            <a:avLst/>
          </a:prstGeom>
          <a:noFill/>
          <a:ln>
            <a:noFill/>
          </a:ln>
        </p:spPr>
      </p:pic>
      <p:pic>
        <p:nvPicPr>
          <p:cNvPr id="635" name="Google Shape;635;p89"/>
          <p:cNvPicPr preferRelativeResize="0"/>
          <p:nvPr/>
        </p:nvPicPr>
        <p:blipFill>
          <a:blip r:embed="rId6">
            <a:alphaModFix/>
          </a:blip>
          <a:stretch>
            <a:fillRect/>
          </a:stretch>
        </p:blipFill>
        <p:spPr>
          <a:xfrm>
            <a:off x="4681350" y="1093925"/>
            <a:ext cx="1477200" cy="1479125"/>
          </a:xfrm>
          <a:prstGeom prst="rect">
            <a:avLst/>
          </a:prstGeom>
          <a:noFill/>
          <a:ln>
            <a:noFill/>
          </a:ln>
        </p:spPr>
      </p:pic>
      <p:pic>
        <p:nvPicPr>
          <p:cNvPr id="636" name="Google Shape;636;p89"/>
          <p:cNvPicPr preferRelativeResize="0"/>
          <p:nvPr/>
        </p:nvPicPr>
        <p:blipFill>
          <a:blip r:embed="rId7">
            <a:alphaModFix/>
          </a:blip>
          <a:stretch>
            <a:fillRect/>
          </a:stretch>
        </p:blipFill>
        <p:spPr>
          <a:xfrm>
            <a:off x="4681350" y="2754195"/>
            <a:ext cx="1477195" cy="1478189"/>
          </a:xfrm>
          <a:prstGeom prst="rect">
            <a:avLst/>
          </a:prstGeom>
          <a:noFill/>
          <a:ln>
            <a:noFill/>
          </a:ln>
        </p:spPr>
      </p:pic>
      <p:pic>
        <p:nvPicPr>
          <p:cNvPr id="637" name="Google Shape;637;p89"/>
          <p:cNvPicPr preferRelativeResize="0"/>
          <p:nvPr/>
        </p:nvPicPr>
        <p:blipFill>
          <a:blip r:embed="rId8">
            <a:alphaModFix/>
          </a:blip>
          <a:stretch>
            <a:fillRect/>
          </a:stretch>
        </p:blipFill>
        <p:spPr>
          <a:xfrm>
            <a:off x="315867" y="1093925"/>
            <a:ext cx="1477200" cy="14791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0"/>
          <p:cNvSpPr txBox="1"/>
          <p:nvPr>
            <p:ph type="title"/>
          </p:nvPr>
        </p:nvSpPr>
        <p:spPr>
          <a:xfrm>
            <a:off x="311700" y="4678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FinOps Governing Board is made up of practitioners, clouds, and technology leaders who drive strategy</a:t>
            </a:r>
            <a:endParaRPr/>
          </a:p>
        </p:txBody>
      </p:sp>
      <p:pic>
        <p:nvPicPr>
          <p:cNvPr id="643" name="Google Shape;643;p90"/>
          <p:cNvPicPr preferRelativeResize="0"/>
          <p:nvPr/>
        </p:nvPicPr>
        <p:blipFill>
          <a:blip r:embed="rId3">
            <a:alphaModFix/>
          </a:blip>
          <a:stretch>
            <a:fillRect/>
          </a:stretch>
        </p:blipFill>
        <p:spPr>
          <a:xfrm>
            <a:off x="3529475" y="3050299"/>
            <a:ext cx="973700" cy="973721"/>
          </a:xfrm>
          <a:prstGeom prst="rect">
            <a:avLst/>
          </a:prstGeom>
          <a:noFill/>
          <a:ln>
            <a:noFill/>
          </a:ln>
        </p:spPr>
      </p:pic>
      <p:pic>
        <p:nvPicPr>
          <p:cNvPr id="644" name="Google Shape;644;p90"/>
          <p:cNvPicPr preferRelativeResize="0"/>
          <p:nvPr/>
        </p:nvPicPr>
        <p:blipFill>
          <a:blip r:embed="rId4">
            <a:alphaModFix/>
          </a:blip>
          <a:stretch>
            <a:fillRect/>
          </a:stretch>
        </p:blipFill>
        <p:spPr>
          <a:xfrm>
            <a:off x="1419950" y="3050299"/>
            <a:ext cx="949000" cy="949000"/>
          </a:xfrm>
          <a:prstGeom prst="rect">
            <a:avLst/>
          </a:prstGeom>
          <a:noFill/>
          <a:ln>
            <a:noFill/>
          </a:ln>
        </p:spPr>
      </p:pic>
      <p:pic>
        <p:nvPicPr>
          <p:cNvPr id="645" name="Google Shape;645;p90"/>
          <p:cNvPicPr preferRelativeResize="0"/>
          <p:nvPr/>
        </p:nvPicPr>
        <p:blipFill>
          <a:blip r:embed="rId5">
            <a:alphaModFix/>
          </a:blip>
          <a:stretch>
            <a:fillRect/>
          </a:stretch>
        </p:blipFill>
        <p:spPr>
          <a:xfrm>
            <a:off x="1419949" y="1455426"/>
            <a:ext cx="949000" cy="949000"/>
          </a:xfrm>
          <a:prstGeom prst="rect">
            <a:avLst/>
          </a:prstGeom>
          <a:noFill/>
          <a:ln>
            <a:noFill/>
          </a:ln>
        </p:spPr>
      </p:pic>
      <p:pic>
        <p:nvPicPr>
          <p:cNvPr id="646" name="Google Shape;646;p90"/>
          <p:cNvPicPr preferRelativeResize="0"/>
          <p:nvPr/>
        </p:nvPicPr>
        <p:blipFill>
          <a:blip r:embed="rId6">
            <a:alphaModFix/>
          </a:blip>
          <a:stretch>
            <a:fillRect/>
          </a:stretch>
        </p:blipFill>
        <p:spPr>
          <a:xfrm>
            <a:off x="330125" y="1455425"/>
            <a:ext cx="973700" cy="973700"/>
          </a:xfrm>
          <a:prstGeom prst="rect">
            <a:avLst/>
          </a:prstGeom>
          <a:noFill/>
          <a:ln>
            <a:noFill/>
          </a:ln>
        </p:spPr>
      </p:pic>
      <p:sp>
        <p:nvSpPr>
          <p:cNvPr id="647" name="Google Shape;647;p90"/>
          <p:cNvSpPr txBox="1"/>
          <p:nvPr/>
        </p:nvSpPr>
        <p:spPr>
          <a:xfrm>
            <a:off x="330474" y="2358446"/>
            <a:ext cx="973800" cy="461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Jennifer Hays</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Fidelity Investments</a:t>
            </a:r>
            <a:endParaRPr sz="800">
              <a:solidFill>
                <a:schemeClr val="lt1"/>
              </a:solidFill>
              <a:latin typeface="Roboto"/>
              <a:ea typeface="Roboto"/>
              <a:cs typeface="Roboto"/>
              <a:sym typeface="Roboto"/>
            </a:endParaRPr>
          </a:p>
        </p:txBody>
      </p:sp>
      <p:sp>
        <p:nvSpPr>
          <p:cNvPr id="648" name="Google Shape;648;p90"/>
          <p:cNvSpPr txBox="1"/>
          <p:nvPr/>
        </p:nvSpPr>
        <p:spPr>
          <a:xfrm>
            <a:off x="1419950" y="2358450"/>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Abuna Demoz</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Google</a:t>
            </a:r>
            <a:endParaRPr sz="800">
              <a:solidFill>
                <a:schemeClr val="lt1"/>
              </a:solidFill>
              <a:latin typeface="Roboto"/>
              <a:ea typeface="Roboto"/>
              <a:cs typeface="Roboto"/>
              <a:sym typeface="Roboto"/>
            </a:endParaRPr>
          </a:p>
        </p:txBody>
      </p:sp>
      <p:pic>
        <p:nvPicPr>
          <p:cNvPr id="649" name="Google Shape;649;p90"/>
          <p:cNvPicPr preferRelativeResize="0"/>
          <p:nvPr/>
        </p:nvPicPr>
        <p:blipFill>
          <a:blip r:embed="rId7">
            <a:alphaModFix/>
          </a:blip>
          <a:stretch>
            <a:fillRect/>
          </a:stretch>
        </p:blipFill>
        <p:spPr>
          <a:xfrm>
            <a:off x="5626688" y="1455400"/>
            <a:ext cx="949001" cy="948843"/>
          </a:xfrm>
          <a:prstGeom prst="rect">
            <a:avLst/>
          </a:prstGeom>
          <a:noFill/>
          <a:ln>
            <a:noFill/>
          </a:ln>
        </p:spPr>
      </p:pic>
      <p:sp>
        <p:nvSpPr>
          <p:cNvPr id="650" name="Google Shape;650;p90"/>
          <p:cNvSpPr txBox="1"/>
          <p:nvPr/>
        </p:nvSpPr>
        <p:spPr>
          <a:xfrm>
            <a:off x="5627525" y="2358450"/>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Miles Ward</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SADA</a:t>
            </a:r>
            <a:endParaRPr sz="800">
              <a:solidFill>
                <a:schemeClr val="lt1"/>
              </a:solidFill>
              <a:latin typeface="Roboto"/>
              <a:ea typeface="Roboto"/>
              <a:cs typeface="Roboto"/>
              <a:sym typeface="Roboto"/>
            </a:endParaRPr>
          </a:p>
        </p:txBody>
      </p:sp>
      <p:pic>
        <p:nvPicPr>
          <p:cNvPr id="651" name="Google Shape;651;p90"/>
          <p:cNvPicPr preferRelativeResize="0"/>
          <p:nvPr/>
        </p:nvPicPr>
        <p:blipFill>
          <a:blip r:embed="rId8">
            <a:alphaModFix/>
          </a:blip>
          <a:stretch>
            <a:fillRect/>
          </a:stretch>
        </p:blipFill>
        <p:spPr>
          <a:xfrm>
            <a:off x="6703675" y="1455425"/>
            <a:ext cx="973700" cy="973671"/>
          </a:xfrm>
          <a:prstGeom prst="rect">
            <a:avLst/>
          </a:prstGeom>
          <a:noFill/>
          <a:ln>
            <a:noFill/>
          </a:ln>
        </p:spPr>
      </p:pic>
      <p:sp>
        <p:nvSpPr>
          <p:cNvPr id="652" name="Google Shape;652;p90"/>
          <p:cNvSpPr txBox="1"/>
          <p:nvPr/>
        </p:nvSpPr>
        <p:spPr>
          <a:xfrm>
            <a:off x="6698400" y="2358449"/>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Rakinder Sembhi</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Deloitte</a:t>
            </a:r>
            <a:endParaRPr sz="800">
              <a:solidFill>
                <a:schemeClr val="lt1"/>
              </a:solidFill>
              <a:latin typeface="Roboto"/>
              <a:ea typeface="Roboto"/>
              <a:cs typeface="Roboto"/>
              <a:sym typeface="Roboto"/>
            </a:endParaRPr>
          </a:p>
        </p:txBody>
      </p:sp>
      <p:pic>
        <p:nvPicPr>
          <p:cNvPr id="653" name="Google Shape;653;p90"/>
          <p:cNvPicPr preferRelativeResize="0"/>
          <p:nvPr/>
        </p:nvPicPr>
        <p:blipFill>
          <a:blip r:embed="rId9">
            <a:alphaModFix/>
          </a:blip>
          <a:stretch>
            <a:fillRect/>
          </a:stretch>
        </p:blipFill>
        <p:spPr>
          <a:xfrm>
            <a:off x="2484624" y="1455426"/>
            <a:ext cx="949000" cy="949000"/>
          </a:xfrm>
          <a:prstGeom prst="rect">
            <a:avLst/>
          </a:prstGeom>
          <a:noFill/>
          <a:ln>
            <a:noFill/>
          </a:ln>
        </p:spPr>
      </p:pic>
      <p:sp>
        <p:nvSpPr>
          <p:cNvPr id="654" name="Google Shape;654;p90"/>
          <p:cNvSpPr txBox="1"/>
          <p:nvPr/>
        </p:nvSpPr>
        <p:spPr>
          <a:xfrm>
            <a:off x="2484625" y="2358446"/>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Mike Fuller</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Atlassian</a:t>
            </a:r>
            <a:endParaRPr sz="800">
              <a:solidFill>
                <a:schemeClr val="lt1"/>
              </a:solidFill>
              <a:latin typeface="Roboto"/>
              <a:ea typeface="Roboto"/>
              <a:cs typeface="Roboto"/>
              <a:sym typeface="Roboto"/>
            </a:endParaRPr>
          </a:p>
        </p:txBody>
      </p:sp>
      <p:pic>
        <p:nvPicPr>
          <p:cNvPr id="655" name="Google Shape;655;p90"/>
          <p:cNvPicPr preferRelativeResize="0"/>
          <p:nvPr/>
        </p:nvPicPr>
        <p:blipFill>
          <a:blip r:embed="rId10">
            <a:alphaModFix/>
          </a:blip>
          <a:stretch>
            <a:fillRect/>
          </a:stretch>
        </p:blipFill>
        <p:spPr>
          <a:xfrm>
            <a:off x="331974" y="3050299"/>
            <a:ext cx="973700" cy="973700"/>
          </a:xfrm>
          <a:prstGeom prst="rect">
            <a:avLst/>
          </a:prstGeom>
          <a:noFill/>
          <a:ln>
            <a:noFill/>
          </a:ln>
        </p:spPr>
      </p:pic>
      <p:sp>
        <p:nvSpPr>
          <p:cNvPr id="656" name="Google Shape;656;p90"/>
          <p:cNvSpPr txBox="1"/>
          <p:nvPr/>
        </p:nvSpPr>
        <p:spPr>
          <a:xfrm>
            <a:off x="330125" y="3950871"/>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Mike Eisenstein</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Accenture</a:t>
            </a:r>
            <a:endParaRPr sz="800">
              <a:solidFill>
                <a:schemeClr val="lt1"/>
              </a:solidFill>
              <a:latin typeface="Roboto"/>
              <a:ea typeface="Roboto"/>
              <a:cs typeface="Roboto"/>
              <a:sym typeface="Roboto"/>
            </a:endParaRPr>
          </a:p>
        </p:txBody>
      </p:sp>
      <p:sp>
        <p:nvSpPr>
          <p:cNvPr id="657" name="Google Shape;657;p90"/>
          <p:cNvSpPr txBox="1"/>
          <p:nvPr/>
        </p:nvSpPr>
        <p:spPr>
          <a:xfrm>
            <a:off x="1419950" y="3950872"/>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Michael Kearns</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Virtasant</a:t>
            </a:r>
            <a:endParaRPr sz="800">
              <a:solidFill>
                <a:schemeClr val="lt1"/>
              </a:solidFill>
              <a:latin typeface="Roboto"/>
              <a:ea typeface="Roboto"/>
              <a:cs typeface="Roboto"/>
              <a:sym typeface="Roboto"/>
            </a:endParaRPr>
          </a:p>
        </p:txBody>
      </p:sp>
      <p:pic>
        <p:nvPicPr>
          <p:cNvPr id="658" name="Google Shape;658;p90"/>
          <p:cNvPicPr preferRelativeResize="0"/>
          <p:nvPr/>
        </p:nvPicPr>
        <p:blipFill>
          <a:blip r:embed="rId11">
            <a:alphaModFix/>
          </a:blip>
          <a:stretch>
            <a:fillRect/>
          </a:stretch>
        </p:blipFill>
        <p:spPr>
          <a:xfrm>
            <a:off x="4592500" y="1455425"/>
            <a:ext cx="906196" cy="949000"/>
          </a:xfrm>
          <a:prstGeom prst="rect">
            <a:avLst/>
          </a:prstGeom>
          <a:noFill/>
          <a:ln>
            <a:noFill/>
          </a:ln>
        </p:spPr>
      </p:pic>
      <p:pic>
        <p:nvPicPr>
          <p:cNvPr id="659" name="Google Shape;659;p90"/>
          <p:cNvPicPr preferRelativeResize="0"/>
          <p:nvPr/>
        </p:nvPicPr>
        <p:blipFill>
          <a:blip r:embed="rId12">
            <a:alphaModFix/>
          </a:blip>
          <a:stretch>
            <a:fillRect/>
          </a:stretch>
        </p:blipFill>
        <p:spPr>
          <a:xfrm>
            <a:off x="3529487" y="1455426"/>
            <a:ext cx="949000" cy="949000"/>
          </a:xfrm>
          <a:prstGeom prst="rect">
            <a:avLst/>
          </a:prstGeom>
          <a:noFill/>
          <a:ln>
            <a:noFill/>
          </a:ln>
        </p:spPr>
      </p:pic>
      <p:sp>
        <p:nvSpPr>
          <p:cNvPr id="660" name="Google Shape;660;p90"/>
          <p:cNvSpPr txBox="1"/>
          <p:nvPr/>
        </p:nvSpPr>
        <p:spPr>
          <a:xfrm>
            <a:off x="3529475" y="2358451"/>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Scott Linn</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Chevron</a:t>
            </a:r>
            <a:endParaRPr sz="800">
              <a:solidFill>
                <a:schemeClr val="lt1"/>
              </a:solidFill>
              <a:latin typeface="Roboto"/>
              <a:ea typeface="Roboto"/>
              <a:cs typeface="Roboto"/>
              <a:sym typeface="Roboto"/>
            </a:endParaRPr>
          </a:p>
        </p:txBody>
      </p:sp>
      <p:sp>
        <p:nvSpPr>
          <p:cNvPr id="661" name="Google Shape;661;p90"/>
          <p:cNvSpPr txBox="1"/>
          <p:nvPr/>
        </p:nvSpPr>
        <p:spPr>
          <a:xfrm>
            <a:off x="4599250" y="2358452"/>
            <a:ext cx="9063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Natalie Daley</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HSBC</a:t>
            </a:r>
            <a:endParaRPr sz="800">
              <a:solidFill>
                <a:schemeClr val="lt1"/>
              </a:solidFill>
              <a:latin typeface="Roboto"/>
              <a:ea typeface="Roboto"/>
              <a:cs typeface="Roboto"/>
              <a:sym typeface="Roboto"/>
            </a:endParaRPr>
          </a:p>
        </p:txBody>
      </p:sp>
      <p:pic>
        <p:nvPicPr>
          <p:cNvPr id="662" name="Google Shape;662;p90"/>
          <p:cNvPicPr preferRelativeResize="0"/>
          <p:nvPr/>
        </p:nvPicPr>
        <p:blipFill>
          <a:blip r:embed="rId13">
            <a:alphaModFix/>
          </a:blip>
          <a:stretch>
            <a:fillRect/>
          </a:stretch>
        </p:blipFill>
        <p:spPr>
          <a:xfrm>
            <a:off x="7805350" y="1455425"/>
            <a:ext cx="973800" cy="973800"/>
          </a:xfrm>
          <a:prstGeom prst="rect">
            <a:avLst/>
          </a:prstGeom>
          <a:noFill/>
          <a:ln>
            <a:noFill/>
          </a:ln>
        </p:spPr>
      </p:pic>
      <p:sp>
        <p:nvSpPr>
          <p:cNvPr id="663" name="Google Shape;663;p90"/>
          <p:cNvSpPr txBox="1"/>
          <p:nvPr/>
        </p:nvSpPr>
        <p:spPr>
          <a:xfrm>
            <a:off x="7804625" y="2358450"/>
            <a:ext cx="973800" cy="461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Deb MacCallum</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VMware Cloudhealth</a:t>
            </a:r>
            <a:endParaRPr sz="800">
              <a:solidFill>
                <a:schemeClr val="lt1"/>
              </a:solidFill>
              <a:latin typeface="Roboto"/>
              <a:ea typeface="Roboto"/>
              <a:cs typeface="Roboto"/>
              <a:sym typeface="Roboto"/>
            </a:endParaRPr>
          </a:p>
        </p:txBody>
      </p:sp>
      <p:sp>
        <p:nvSpPr>
          <p:cNvPr id="664" name="Google Shape;664;p90"/>
          <p:cNvSpPr/>
          <p:nvPr/>
        </p:nvSpPr>
        <p:spPr>
          <a:xfrm>
            <a:off x="235500" y="1400275"/>
            <a:ext cx="722400" cy="2205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Source Sans Pro SemiBold"/>
                <a:ea typeface="Source Sans Pro SemiBold"/>
                <a:cs typeface="Source Sans Pro SemiBold"/>
                <a:sym typeface="Source Sans Pro SemiBold"/>
              </a:rPr>
              <a:t>Chair</a:t>
            </a:r>
            <a:endParaRPr sz="1200">
              <a:solidFill>
                <a:srgbClr val="FFFFFF"/>
              </a:solidFill>
              <a:latin typeface="Source Sans Pro SemiBold"/>
              <a:ea typeface="Source Sans Pro SemiBold"/>
              <a:cs typeface="Source Sans Pro SemiBold"/>
              <a:sym typeface="Source Sans Pro SemiBold"/>
            </a:endParaRPr>
          </a:p>
        </p:txBody>
      </p:sp>
      <p:pic>
        <p:nvPicPr>
          <p:cNvPr id="665" name="Google Shape;665;p90"/>
          <p:cNvPicPr preferRelativeResize="0"/>
          <p:nvPr/>
        </p:nvPicPr>
        <p:blipFill>
          <a:blip r:embed="rId14">
            <a:alphaModFix/>
          </a:blip>
          <a:stretch>
            <a:fillRect/>
          </a:stretch>
        </p:blipFill>
        <p:spPr>
          <a:xfrm>
            <a:off x="2483225" y="3050300"/>
            <a:ext cx="973700" cy="973674"/>
          </a:xfrm>
          <a:prstGeom prst="rect">
            <a:avLst/>
          </a:prstGeom>
          <a:noFill/>
          <a:ln>
            <a:noFill/>
          </a:ln>
        </p:spPr>
      </p:pic>
      <p:sp>
        <p:nvSpPr>
          <p:cNvPr id="666" name="Google Shape;666;p90"/>
          <p:cNvSpPr txBox="1"/>
          <p:nvPr/>
        </p:nvSpPr>
        <p:spPr>
          <a:xfrm>
            <a:off x="2483225" y="3950875"/>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750">
                <a:solidFill>
                  <a:schemeClr val="lt1"/>
                </a:solidFill>
                <a:latin typeface="Roboto"/>
                <a:ea typeface="Roboto"/>
                <a:cs typeface="Roboto"/>
                <a:sym typeface="Roboto"/>
              </a:rPr>
              <a:t>Eugene Khvostov</a:t>
            </a:r>
            <a:endParaRPr b="1" sz="750">
              <a:solidFill>
                <a:schemeClr val="lt1"/>
              </a:solidFill>
              <a:latin typeface="Roboto"/>
              <a:ea typeface="Roboto"/>
              <a:cs typeface="Roboto"/>
              <a:sym typeface="Roboto"/>
            </a:endParaRPr>
          </a:p>
          <a:p>
            <a:pPr indent="0" lvl="0" marL="0" rtl="0" algn="ctr">
              <a:spcBef>
                <a:spcPts val="0"/>
              </a:spcBef>
              <a:spcAft>
                <a:spcPts val="0"/>
              </a:spcAft>
              <a:buNone/>
            </a:pPr>
            <a:r>
              <a:rPr lang="en" sz="750">
                <a:solidFill>
                  <a:schemeClr val="lt1"/>
                </a:solidFill>
                <a:latin typeface="Roboto"/>
                <a:ea typeface="Roboto"/>
                <a:cs typeface="Roboto"/>
                <a:sym typeface="Roboto"/>
              </a:rPr>
              <a:t>Apptio Cloudability</a:t>
            </a:r>
            <a:endParaRPr sz="750">
              <a:solidFill>
                <a:schemeClr val="lt1"/>
              </a:solidFill>
              <a:latin typeface="Roboto"/>
              <a:ea typeface="Roboto"/>
              <a:cs typeface="Roboto"/>
              <a:sym typeface="Roboto"/>
            </a:endParaRPr>
          </a:p>
        </p:txBody>
      </p:sp>
      <p:sp>
        <p:nvSpPr>
          <p:cNvPr id="667" name="Google Shape;667;p90"/>
          <p:cNvSpPr txBox="1"/>
          <p:nvPr/>
        </p:nvSpPr>
        <p:spPr>
          <a:xfrm>
            <a:off x="3529475" y="3950876"/>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Fernando Herrara</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 IBM Nordcloud</a:t>
            </a:r>
            <a:endParaRPr sz="800">
              <a:solidFill>
                <a:schemeClr val="lt1"/>
              </a:solidFill>
              <a:latin typeface="Roboto"/>
              <a:ea typeface="Roboto"/>
              <a:cs typeface="Roboto"/>
              <a:sym typeface="Roboto"/>
            </a:endParaRPr>
          </a:p>
        </p:txBody>
      </p:sp>
      <p:pic>
        <p:nvPicPr>
          <p:cNvPr id="668" name="Google Shape;668;p90"/>
          <p:cNvPicPr preferRelativeResize="0"/>
          <p:nvPr/>
        </p:nvPicPr>
        <p:blipFill>
          <a:blip r:embed="rId15">
            <a:alphaModFix/>
          </a:blip>
          <a:stretch>
            <a:fillRect/>
          </a:stretch>
        </p:blipFill>
        <p:spPr>
          <a:xfrm>
            <a:off x="4600625" y="3050299"/>
            <a:ext cx="948900" cy="948922"/>
          </a:xfrm>
          <a:prstGeom prst="rect">
            <a:avLst/>
          </a:prstGeom>
          <a:noFill/>
          <a:ln>
            <a:noFill/>
          </a:ln>
        </p:spPr>
      </p:pic>
      <p:sp>
        <p:nvSpPr>
          <p:cNvPr id="669" name="Google Shape;669;p90"/>
          <p:cNvSpPr txBox="1"/>
          <p:nvPr/>
        </p:nvSpPr>
        <p:spPr>
          <a:xfrm>
            <a:off x="4600625" y="3950871"/>
            <a:ext cx="9063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Bailey Caldwell</a:t>
            </a:r>
            <a:br>
              <a:rPr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McKinsey</a:t>
            </a:r>
            <a:endParaRPr sz="800">
              <a:solidFill>
                <a:schemeClr val="lt1"/>
              </a:solidFill>
              <a:latin typeface="Roboto"/>
              <a:ea typeface="Roboto"/>
              <a:cs typeface="Roboto"/>
              <a:sym typeface="Roboto"/>
            </a:endParaRPr>
          </a:p>
        </p:txBody>
      </p:sp>
      <p:pic>
        <p:nvPicPr>
          <p:cNvPr id="670" name="Google Shape;670;p90"/>
          <p:cNvPicPr preferRelativeResize="0"/>
          <p:nvPr/>
        </p:nvPicPr>
        <p:blipFill>
          <a:blip r:embed="rId16">
            <a:alphaModFix/>
          </a:blip>
          <a:stretch>
            <a:fillRect/>
          </a:stretch>
        </p:blipFill>
        <p:spPr>
          <a:xfrm>
            <a:off x="6718025" y="3050300"/>
            <a:ext cx="973700" cy="973700"/>
          </a:xfrm>
          <a:prstGeom prst="rect">
            <a:avLst/>
          </a:prstGeom>
          <a:noFill/>
          <a:ln>
            <a:noFill/>
          </a:ln>
        </p:spPr>
      </p:pic>
      <p:sp>
        <p:nvSpPr>
          <p:cNvPr id="671" name="Google Shape;671;p90"/>
          <p:cNvSpPr txBox="1"/>
          <p:nvPr/>
        </p:nvSpPr>
        <p:spPr>
          <a:xfrm>
            <a:off x="6714100" y="3950875"/>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Darrel Sackett</a:t>
            </a:r>
            <a:br>
              <a:rPr b="1"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SoftwareONE</a:t>
            </a:r>
            <a:endParaRPr sz="800">
              <a:solidFill>
                <a:schemeClr val="lt1"/>
              </a:solidFill>
              <a:latin typeface="Roboto"/>
              <a:ea typeface="Roboto"/>
              <a:cs typeface="Roboto"/>
              <a:sym typeface="Roboto"/>
            </a:endParaRPr>
          </a:p>
        </p:txBody>
      </p:sp>
      <p:pic>
        <p:nvPicPr>
          <p:cNvPr id="672" name="Google Shape;672;p90"/>
          <p:cNvPicPr preferRelativeResize="0"/>
          <p:nvPr/>
        </p:nvPicPr>
        <p:blipFill>
          <a:blip r:embed="rId17">
            <a:alphaModFix/>
          </a:blip>
          <a:stretch>
            <a:fillRect/>
          </a:stretch>
        </p:blipFill>
        <p:spPr>
          <a:xfrm>
            <a:off x="5604275" y="3050300"/>
            <a:ext cx="973800" cy="973800"/>
          </a:xfrm>
          <a:prstGeom prst="rect">
            <a:avLst/>
          </a:prstGeom>
          <a:noFill/>
          <a:ln>
            <a:noFill/>
          </a:ln>
        </p:spPr>
      </p:pic>
      <p:sp>
        <p:nvSpPr>
          <p:cNvPr id="673" name="Google Shape;673;p90"/>
          <p:cNvSpPr txBox="1"/>
          <p:nvPr/>
        </p:nvSpPr>
        <p:spPr>
          <a:xfrm>
            <a:off x="5604275" y="3950871"/>
            <a:ext cx="10176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Mark Shan</a:t>
            </a:r>
            <a:br>
              <a:rPr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Tencent</a:t>
            </a:r>
            <a:endParaRPr sz="8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91"/>
          <p:cNvPicPr preferRelativeResize="0"/>
          <p:nvPr/>
        </p:nvPicPr>
        <p:blipFill>
          <a:blip r:embed="rId3">
            <a:alphaModFix/>
          </a:blip>
          <a:stretch>
            <a:fillRect/>
          </a:stretch>
        </p:blipFill>
        <p:spPr>
          <a:xfrm>
            <a:off x="3161574" y="2817299"/>
            <a:ext cx="1188900" cy="1188900"/>
          </a:xfrm>
          <a:prstGeom prst="rect">
            <a:avLst/>
          </a:prstGeom>
          <a:noFill/>
          <a:ln>
            <a:noFill/>
          </a:ln>
        </p:spPr>
      </p:pic>
      <p:sp>
        <p:nvSpPr>
          <p:cNvPr id="679" name="Google Shape;679;p91"/>
          <p:cNvSpPr txBox="1"/>
          <p:nvPr/>
        </p:nvSpPr>
        <p:spPr>
          <a:xfrm>
            <a:off x="211575" y="360475"/>
            <a:ext cx="8520600" cy="572700"/>
          </a:xfrm>
          <a:prstGeom prst="rect">
            <a:avLst/>
          </a:prstGeom>
          <a:noFill/>
          <a:ln>
            <a:noFill/>
          </a:ln>
        </p:spPr>
        <p:txBody>
          <a:bodyPr anchorCtr="0" anchor="ctr" bIns="91425" lIns="91425" spcFirstLastPara="1" rIns="91425" wrap="square" tIns="91425">
            <a:normAutofit fontScale="92500" lnSpcReduction="10000"/>
          </a:bodyPr>
          <a:lstStyle/>
          <a:p>
            <a:pPr indent="0" lvl="0" marL="0" rtl="0" algn="l">
              <a:spcBef>
                <a:spcPts val="0"/>
              </a:spcBef>
              <a:spcAft>
                <a:spcPts val="0"/>
              </a:spcAft>
              <a:buNone/>
            </a:pPr>
            <a:r>
              <a:rPr b="1" lang="en" sz="2800">
                <a:solidFill>
                  <a:srgbClr val="2F3F4E"/>
                </a:solidFill>
                <a:latin typeface="IBM Plex Sans"/>
                <a:ea typeface="IBM Plex Sans"/>
                <a:cs typeface="IBM Plex Sans"/>
                <a:sym typeface="IBM Plex Sans"/>
              </a:rPr>
              <a:t>The Technical Advisory Council drives best practices</a:t>
            </a:r>
            <a:endParaRPr b="1" sz="2800">
              <a:solidFill>
                <a:srgbClr val="2F3F4E"/>
              </a:solidFill>
              <a:latin typeface="IBM Plex Sans"/>
              <a:ea typeface="IBM Plex Sans"/>
              <a:cs typeface="IBM Plex Sans"/>
              <a:sym typeface="IBM Plex Sans"/>
            </a:endParaRPr>
          </a:p>
        </p:txBody>
      </p:sp>
      <p:pic>
        <p:nvPicPr>
          <p:cNvPr id="680" name="Google Shape;680;p91"/>
          <p:cNvPicPr preferRelativeResize="0"/>
          <p:nvPr/>
        </p:nvPicPr>
        <p:blipFill>
          <a:blip r:embed="rId4">
            <a:alphaModFix/>
          </a:blip>
          <a:stretch>
            <a:fillRect/>
          </a:stretch>
        </p:blipFill>
        <p:spPr>
          <a:xfrm>
            <a:off x="607977" y="2822774"/>
            <a:ext cx="1188900" cy="1188900"/>
          </a:xfrm>
          <a:prstGeom prst="rect">
            <a:avLst/>
          </a:prstGeom>
          <a:noFill/>
          <a:ln>
            <a:noFill/>
          </a:ln>
        </p:spPr>
      </p:pic>
      <p:pic>
        <p:nvPicPr>
          <p:cNvPr id="681" name="Google Shape;681;p91"/>
          <p:cNvPicPr preferRelativeResize="0"/>
          <p:nvPr/>
        </p:nvPicPr>
        <p:blipFill>
          <a:blip r:embed="rId5">
            <a:alphaModFix/>
          </a:blip>
          <a:stretch>
            <a:fillRect/>
          </a:stretch>
        </p:blipFill>
        <p:spPr>
          <a:xfrm>
            <a:off x="1884775" y="2817300"/>
            <a:ext cx="1188900" cy="1188900"/>
          </a:xfrm>
          <a:prstGeom prst="rect">
            <a:avLst/>
          </a:prstGeom>
          <a:noFill/>
          <a:ln>
            <a:noFill/>
          </a:ln>
        </p:spPr>
      </p:pic>
      <p:pic>
        <p:nvPicPr>
          <p:cNvPr id="682" name="Google Shape;682;p91"/>
          <p:cNvPicPr preferRelativeResize="0"/>
          <p:nvPr/>
        </p:nvPicPr>
        <p:blipFill>
          <a:blip r:embed="rId6">
            <a:alphaModFix/>
          </a:blip>
          <a:stretch>
            <a:fillRect/>
          </a:stretch>
        </p:blipFill>
        <p:spPr>
          <a:xfrm>
            <a:off x="4438378" y="2817297"/>
            <a:ext cx="1188900" cy="1188880"/>
          </a:xfrm>
          <a:prstGeom prst="rect">
            <a:avLst/>
          </a:prstGeom>
          <a:noFill/>
          <a:ln>
            <a:noFill/>
          </a:ln>
        </p:spPr>
      </p:pic>
      <p:sp>
        <p:nvSpPr>
          <p:cNvPr id="683" name="Google Shape;683;p91"/>
          <p:cNvSpPr txBox="1"/>
          <p:nvPr/>
        </p:nvSpPr>
        <p:spPr>
          <a:xfrm>
            <a:off x="607976" y="3897950"/>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Amitai Rottem</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Google</a:t>
            </a:r>
            <a:endParaRPr sz="800">
              <a:solidFill>
                <a:schemeClr val="lt1"/>
              </a:solidFill>
              <a:latin typeface="Roboto"/>
              <a:ea typeface="Roboto"/>
              <a:cs typeface="Roboto"/>
              <a:sym typeface="Roboto"/>
            </a:endParaRPr>
          </a:p>
        </p:txBody>
      </p:sp>
      <p:sp>
        <p:nvSpPr>
          <p:cNvPr id="684" name="Google Shape;684;p91"/>
          <p:cNvSpPr txBox="1"/>
          <p:nvPr/>
        </p:nvSpPr>
        <p:spPr>
          <a:xfrm>
            <a:off x="3161574" y="3897950"/>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Jeremy Ung</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Apptio Cloudability</a:t>
            </a:r>
            <a:endParaRPr sz="800">
              <a:solidFill>
                <a:schemeClr val="lt1"/>
              </a:solidFill>
              <a:latin typeface="Roboto"/>
              <a:ea typeface="Roboto"/>
              <a:cs typeface="Roboto"/>
              <a:sym typeface="Roboto"/>
            </a:endParaRPr>
          </a:p>
        </p:txBody>
      </p:sp>
      <p:sp>
        <p:nvSpPr>
          <p:cNvPr id="685" name="Google Shape;685;p91"/>
          <p:cNvSpPr txBox="1"/>
          <p:nvPr/>
        </p:nvSpPr>
        <p:spPr>
          <a:xfrm>
            <a:off x="4438373" y="3897950"/>
            <a:ext cx="12111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Antoine Lagier</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FinOps.world</a:t>
            </a:r>
            <a:endParaRPr sz="800">
              <a:solidFill>
                <a:schemeClr val="lt1"/>
              </a:solidFill>
              <a:latin typeface="Roboto"/>
              <a:ea typeface="Roboto"/>
              <a:cs typeface="Roboto"/>
              <a:sym typeface="Roboto"/>
            </a:endParaRPr>
          </a:p>
        </p:txBody>
      </p:sp>
      <p:sp>
        <p:nvSpPr>
          <p:cNvPr id="686" name="Google Shape;686;p91"/>
          <p:cNvSpPr txBox="1"/>
          <p:nvPr/>
        </p:nvSpPr>
        <p:spPr>
          <a:xfrm>
            <a:off x="1884774" y="3897950"/>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Rich Hoyer</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SADA</a:t>
            </a:r>
            <a:endParaRPr sz="800">
              <a:solidFill>
                <a:schemeClr val="lt1"/>
              </a:solidFill>
              <a:latin typeface="Roboto"/>
              <a:ea typeface="Roboto"/>
              <a:cs typeface="Roboto"/>
              <a:sym typeface="Roboto"/>
            </a:endParaRPr>
          </a:p>
        </p:txBody>
      </p:sp>
      <p:pic>
        <p:nvPicPr>
          <p:cNvPr id="687" name="Google Shape;687;p91"/>
          <p:cNvPicPr preferRelativeResize="0"/>
          <p:nvPr/>
        </p:nvPicPr>
        <p:blipFill>
          <a:blip r:embed="rId7">
            <a:alphaModFix/>
          </a:blip>
          <a:stretch>
            <a:fillRect/>
          </a:stretch>
        </p:blipFill>
        <p:spPr>
          <a:xfrm>
            <a:off x="607978" y="1124650"/>
            <a:ext cx="1188894" cy="1188875"/>
          </a:xfrm>
          <a:prstGeom prst="rect">
            <a:avLst/>
          </a:prstGeom>
          <a:noFill/>
          <a:ln>
            <a:noFill/>
          </a:ln>
        </p:spPr>
      </p:pic>
      <p:sp>
        <p:nvSpPr>
          <p:cNvPr id="688" name="Google Shape;688;p91"/>
          <p:cNvSpPr txBox="1"/>
          <p:nvPr/>
        </p:nvSpPr>
        <p:spPr>
          <a:xfrm>
            <a:off x="607976" y="230187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Mike Fuller</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Atlassian</a:t>
            </a:r>
            <a:endParaRPr sz="800">
              <a:solidFill>
                <a:schemeClr val="lt1"/>
              </a:solidFill>
              <a:latin typeface="Roboto"/>
              <a:ea typeface="Roboto"/>
              <a:cs typeface="Roboto"/>
              <a:sym typeface="Roboto"/>
            </a:endParaRPr>
          </a:p>
        </p:txBody>
      </p:sp>
      <p:pic>
        <p:nvPicPr>
          <p:cNvPr id="689" name="Google Shape;689;p91"/>
          <p:cNvPicPr preferRelativeResize="0"/>
          <p:nvPr/>
        </p:nvPicPr>
        <p:blipFill>
          <a:blip r:embed="rId8">
            <a:alphaModFix/>
          </a:blip>
          <a:stretch>
            <a:fillRect/>
          </a:stretch>
        </p:blipFill>
        <p:spPr>
          <a:xfrm>
            <a:off x="5715173" y="1147832"/>
            <a:ext cx="1188900" cy="1188879"/>
          </a:xfrm>
          <a:prstGeom prst="rect">
            <a:avLst/>
          </a:prstGeom>
          <a:noFill/>
          <a:ln>
            <a:noFill/>
          </a:ln>
        </p:spPr>
      </p:pic>
      <p:sp>
        <p:nvSpPr>
          <p:cNvPr id="690" name="Google Shape;690;p91"/>
          <p:cNvSpPr txBox="1"/>
          <p:nvPr/>
        </p:nvSpPr>
        <p:spPr>
          <a:xfrm>
            <a:off x="5715176" y="230032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Anders Hagman</a:t>
            </a:r>
            <a:br>
              <a:rPr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Spotify</a:t>
            </a:r>
            <a:endParaRPr sz="800">
              <a:solidFill>
                <a:schemeClr val="lt1"/>
              </a:solidFill>
              <a:latin typeface="Roboto"/>
              <a:ea typeface="Roboto"/>
              <a:cs typeface="Roboto"/>
              <a:sym typeface="Roboto"/>
            </a:endParaRPr>
          </a:p>
        </p:txBody>
      </p:sp>
      <p:pic>
        <p:nvPicPr>
          <p:cNvPr id="691" name="Google Shape;691;p91"/>
          <p:cNvPicPr preferRelativeResize="0"/>
          <p:nvPr/>
        </p:nvPicPr>
        <p:blipFill>
          <a:blip r:embed="rId9">
            <a:alphaModFix/>
          </a:blip>
          <a:stretch>
            <a:fillRect/>
          </a:stretch>
        </p:blipFill>
        <p:spPr>
          <a:xfrm>
            <a:off x="7005108" y="1158150"/>
            <a:ext cx="1188900" cy="1188900"/>
          </a:xfrm>
          <a:prstGeom prst="rect">
            <a:avLst/>
          </a:prstGeom>
          <a:noFill/>
          <a:ln>
            <a:noFill/>
          </a:ln>
        </p:spPr>
      </p:pic>
      <p:sp>
        <p:nvSpPr>
          <p:cNvPr id="692" name="Google Shape;692;p91"/>
          <p:cNvSpPr txBox="1"/>
          <p:nvPr/>
        </p:nvSpPr>
        <p:spPr>
          <a:xfrm>
            <a:off x="7005108" y="230502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John McLoughlin</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Cloudhealth VMware</a:t>
            </a:r>
            <a:endParaRPr sz="800">
              <a:solidFill>
                <a:schemeClr val="lt1"/>
              </a:solidFill>
              <a:latin typeface="Roboto"/>
              <a:ea typeface="Roboto"/>
              <a:cs typeface="Roboto"/>
              <a:sym typeface="Roboto"/>
            </a:endParaRPr>
          </a:p>
        </p:txBody>
      </p:sp>
      <p:sp>
        <p:nvSpPr>
          <p:cNvPr id="693" name="Google Shape;693;p91"/>
          <p:cNvSpPr/>
          <p:nvPr/>
        </p:nvSpPr>
        <p:spPr>
          <a:xfrm>
            <a:off x="668775" y="1009375"/>
            <a:ext cx="677100" cy="2901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Source Sans Pro SemiBold"/>
                <a:ea typeface="Source Sans Pro SemiBold"/>
                <a:cs typeface="Source Sans Pro SemiBold"/>
                <a:sym typeface="Source Sans Pro SemiBold"/>
              </a:rPr>
              <a:t>Chair</a:t>
            </a:r>
            <a:endParaRPr sz="1000">
              <a:solidFill>
                <a:srgbClr val="FFFFFF"/>
              </a:solidFill>
              <a:latin typeface="Source Sans Pro SemiBold"/>
              <a:ea typeface="Source Sans Pro SemiBold"/>
              <a:cs typeface="Source Sans Pro SemiBold"/>
              <a:sym typeface="Source Sans Pro SemiBold"/>
            </a:endParaRPr>
          </a:p>
        </p:txBody>
      </p:sp>
      <p:pic>
        <p:nvPicPr>
          <p:cNvPr descr="Profile photo of Melvin Brown II" id="694" name="Google Shape;694;p91"/>
          <p:cNvPicPr preferRelativeResize="0"/>
          <p:nvPr/>
        </p:nvPicPr>
        <p:blipFill>
          <a:blip r:embed="rId10">
            <a:alphaModFix/>
          </a:blip>
          <a:stretch>
            <a:fillRect/>
          </a:stretch>
        </p:blipFill>
        <p:spPr>
          <a:xfrm>
            <a:off x="3161577" y="1136998"/>
            <a:ext cx="1188900" cy="1188879"/>
          </a:xfrm>
          <a:prstGeom prst="rect">
            <a:avLst/>
          </a:prstGeom>
          <a:noFill/>
          <a:ln>
            <a:noFill/>
          </a:ln>
        </p:spPr>
      </p:pic>
      <p:sp>
        <p:nvSpPr>
          <p:cNvPr id="695" name="Google Shape;695;p91"/>
          <p:cNvSpPr txBox="1"/>
          <p:nvPr/>
        </p:nvSpPr>
        <p:spPr>
          <a:xfrm>
            <a:off x="3161575" y="229877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Melvin Brown</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US Gov OPM</a:t>
            </a:r>
            <a:endParaRPr sz="800">
              <a:solidFill>
                <a:schemeClr val="lt1"/>
              </a:solidFill>
              <a:latin typeface="Roboto"/>
              <a:ea typeface="Roboto"/>
              <a:cs typeface="Roboto"/>
              <a:sym typeface="Roboto"/>
            </a:endParaRPr>
          </a:p>
        </p:txBody>
      </p:sp>
      <p:pic>
        <p:nvPicPr>
          <p:cNvPr id="696" name="Google Shape;696;p91"/>
          <p:cNvPicPr preferRelativeResize="0"/>
          <p:nvPr/>
        </p:nvPicPr>
        <p:blipFill rotWithShape="1">
          <a:blip r:embed="rId11">
            <a:alphaModFix/>
          </a:blip>
          <a:srcRect b="0" l="5389" r="5389" t="0"/>
          <a:stretch/>
        </p:blipFill>
        <p:spPr>
          <a:xfrm>
            <a:off x="5715175" y="2789400"/>
            <a:ext cx="1188901" cy="1188900"/>
          </a:xfrm>
          <a:prstGeom prst="rect">
            <a:avLst/>
          </a:prstGeom>
          <a:noFill/>
          <a:ln>
            <a:noFill/>
          </a:ln>
        </p:spPr>
      </p:pic>
      <p:sp>
        <p:nvSpPr>
          <p:cNvPr id="697" name="Google Shape;697;p91"/>
          <p:cNvSpPr/>
          <p:nvPr/>
        </p:nvSpPr>
        <p:spPr>
          <a:xfrm>
            <a:off x="5759239" y="2891161"/>
            <a:ext cx="548700" cy="2352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Open</a:t>
            </a:r>
            <a:endParaRPr sz="1200">
              <a:solidFill>
                <a:schemeClr val="lt1"/>
              </a:solidFill>
              <a:latin typeface="Source Sans Pro SemiBold"/>
              <a:ea typeface="Source Sans Pro SemiBold"/>
              <a:cs typeface="Source Sans Pro SemiBold"/>
              <a:sym typeface="Source Sans Pro SemiBold"/>
            </a:endParaRPr>
          </a:p>
        </p:txBody>
      </p:sp>
      <p:sp>
        <p:nvSpPr>
          <p:cNvPr id="698" name="Google Shape;698;p91"/>
          <p:cNvSpPr txBox="1"/>
          <p:nvPr/>
        </p:nvSpPr>
        <p:spPr>
          <a:xfrm>
            <a:off x="5935600" y="4346050"/>
            <a:ext cx="2892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a:latin typeface="Source Sans Pro"/>
                <a:ea typeface="Source Sans Pro"/>
                <a:cs typeface="Source Sans Pro"/>
                <a:sym typeface="Source Sans Pro"/>
              </a:rPr>
              <a:t>Next Elections Slated for Q1</a:t>
            </a:r>
            <a:endParaRPr i="1">
              <a:latin typeface="Source Sans Pro"/>
              <a:ea typeface="Source Sans Pro"/>
              <a:cs typeface="Source Sans Pro"/>
              <a:sym typeface="Source Sans Pro"/>
            </a:endParaRPr>
          </a:p>
        </p:txBody>
      </p:sp>
      <p:pic>
        <p:nvPicPr>
          <p:cNvPr id="699" name="Google Shape;699;p91"/>
          <p:cNvPicPr preferRelativeResize="0"/>
          <p:nvPr/>
        </p:nvPicPr>
        <p:blipFill>
          <a:blip r:embed="rId12">
            <a:alphaModFix/>
          </a:blip>
          <a:stretch>
            <a:fillRect/>
          </a:stretch>
        </p:blipFill>
        <p:spPr>
          <a:xfrm>
            <a:off x="1884776" y="1136997"/>
            <a:ext cx="1188900" cy="1188881"/>
          </a:xfrm>
          <a:prstGeom prst="rect">
            <a:avLst/>
          </a:prstGeom>
          <a:noFill/>
          <a:ln>
            <a:noFill/>
          </a:ln>
        </p:spPr>
      </p:pic>
      <p:sp>
        <p:nvSpPr>
          <p:cNvPr id="700" name="Google Shape;700;p91"/>
          <p:cNvSpPr txBox="1"/>
          <p:nvPr/>
        </p:nvSpPr>
        <p:spPr>
          <a:xfrm>
            <a:off x="1884774" y="2305013"/>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Vas Markanastasakis</a:t>
            </a:r>
            <a:br>
              <a:rPr b="1"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FinOps Foundation</a:t>
            </a:r>
            <a:endParaRPr sz="800">
              <a:solidFill>
                <a:schemeClr val="lt1"/>
              </a:solidFill>
              <a:latin typeface="Roboto"/>
              <a:ea typeface="Roboto"/>
              <a:cs typeface="Roboto"/>
              <a:sym typeface="Roboto"/>
            </a:endParaRPr>
          </a:p>
        </p:txBody>
      </p:sp>
      <p:sp>
        <p:nvSpPr>
          <p:cNvPr id="701" name="Google Shape;701;p91"/>
          <p:cNvSpPr/>
          <p:nvPr/>
        </p:nvSpPr>
        <p:spPr>
          <a:xfrm>
            <a:off x="1982425" y="1009375"/>
            <a:ext cx="828900" cy="2901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Source Sans Pro SemiBold"/>
                <a:ea typeface="Source Sans Pro SemiBold"/>
                <a:cs typeface="Source Sans Pro SemiBold"/>
                <a:sym typeface="Source Sans Pro SemiBold"/>
              </a:rPr>
              <a:t>TAC Liaison</a:t>
            </a:r>
            <a:endParaRPr sz="1000">
              <a:solidFill>
                <a:srgbClr val="FFFFFF"/>
              </a:solidFill>
              <a:latin typeface="Source Sans Pro SemiBold"/>
              <a:ea typeface="Source Sans Pro SemiBold"/>
              <a:cs typeface="Source Sans Pro SemiBold"/>
              <a:sym typeface="Source Sans Pro SemiBold"/>
            </a:endParaRPr>
          </a:p>
        </p:txBody>
      </p:sp>
      <p:pic>
        <p:nvPicPr>
          <p:cNvPr id="702" name="Google Shape;702;p91"/>
          <p:cNvPicPr preferRelativeResize="0"/>
          <p:nvPr/>
        </p:nvPicPr>
        <p:blipFill>
          <a:blip r:embed="rId13">
            <a:alphaModFix/>
          </a:blip>
          <a:stretch>
            <a:fillRect/>
          </a:stretch>
        </p:blipFill>
        <p:spPr>
          <a:xfrm>
            <a:off x="4433230" y="1140884"/>
            <a:ext cx="1188900" cy="1188900"/>
          </a:xfrm>
          <a:prstGeom prst="rect">
            <a:avLst/>
          </a:prstGeom>
          <a:noFill/>
          <a:ln>
            <a:noFill/>
          </a:ln>
        </p:spPr>
      </p:pic>
      <p:sp>
        <p:nvSpPr>
          <p:cNvPr id="703" name="Google Shape;703;p91"/>
          <p:cNvSpPr txBox="1"/>
          <p:nvPr/>
        </p:nvSpPr>
        <p:spPr>
          <a:xfrm>
            <a:off x="4438376" y="2298763"/>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Riley Jenkins</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DOMO</a:t>
            </a:r>
            <a:endParaRPr sz="8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7"/>
          <p:cNvSpPr txBox="1"/>
          <p:nvPr>
            <p:ph type="ctrTitle"/>
          </p:nvPr>
        </p:nvSpPr>
        <p:spPr>
          <a:xfrm>
            <a:off x="721625" y="2818600"/>
            <a:ext cx="7783200" cy="65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Advancing the people who do </a:t>
            </a:r>
            <a:r>
              <a:rPr lang="en"/>
              <a:t>cloud financial management</a:t>
            </a:r>
            <a:endParaRPr/>
          </a:p>
        </p:txBody>
      </p:sp>
      <p:sp>
        <p:nvSpPr>
          <p:cNvPr id="410" name="Google Shape;410;p77"/>
          <p:cNvSpPr txBox="1"/>
          <p:nvPr>
            <p:ph type="ctrTitle"/>
          </p:nvPr>
        </p:nvSpPr>
        <p:spPr>
          <a:xfrm>
            <a:off x="2731800" y="4203850"/>
            <a:ext cx="3680400" cy="65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800">
                <a:solidFill>
                  <a:srgbClr val="1FA382"/>
                </a:solidFill>
                <a:latin typeface="Source Sans Pro SemiBold"/>
                <a:ea typeface="Source Sans Pro SemiBold"/>
                <a:cs typeface="Source Sans Pro SemiBold"/>
                <a:sym typeface="Source Sans Pro SemiBold"/>
              </a:rPr>
              <a:t>F</a:t>
            </a:r>
            <a:r>
              <a:rPr lang="en" sz="1800">
                <a:solidFill>
                  <a:srgbClr val="1FA382"/>
                </a:solidFill>
                <a:latin typeface="Source Sans Pro SemiBold"/>
                <a:ea typeface="Source Sans Pro SemiBold"/>
                <a:cs typeface="Source Sans Pro SemiBold"/>
                <a:sym typeface="Source Sans Pro SemiBold"/>
              </a:rPr>
              <a:t>in</a:t>
            </a:r>
            <a:r>
              <a:rPr lang="en" sz="1800">
                <a:solidFill>
                  <a:srgbClr val="1FA382"/>
                </a:solidFill>
                <a:latin typeface="Source Sans Pro SemiBold"/>
                <a:ea typeface="Source Sans Pro SemiBold"/>
                <a:cs typeface="Source Sans Pro SemiBold"/>
                <a:sym typeface="Source Sans Pro SemiBold"/>
              </a:rPr>
              <a:t>O</a:t>
            </a:r>
            <a:r>
              <a:rPr lang="en" sz="1800">
                <a:solidFill>
                  <a:srgbClr val="1FA382"/>
                </a:solidFill>
                <a:latin typeface="Source Sans Pro SemiBold"/>
                <a:ea typeface="Source Sans Pro SemiBold"/>
                <a:cs typeface="Source Sans Pro SemiBold"/>
                <a:sym typeface="Source Sans Pro SemiBold"/>
              </a:rPr>
              <a:t>ps.org</a:t>
            </a:r>
            <a:endParaRPr sz="1800">
              <a:solidFill>
                <a:srgbClr val="1FA382"/>
              </a:solidFill>
              <a:latin typeface="Source Sans Pro SemiBold"/>
              <a:ea typeface="Source Sans Pro SemiBold"/>
              <a:cs typeface="Source Sans Pro SemiBold"/>
              <a:sym typeface="Source Sans Pr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8"/>
          <p:cNvSpPr txBox="1"/>
          <p:nvPr>
            <p:ph type="title"/>
          </p:nvPr>
        </p:nvSpPr>
        <p:spPr>
          <a:xfrm>
            <a:off x="311700" y="445025"/>
            <a:ext cx="8520600" cy="572700"/>
          </a:xfrm>
          <a:prstGeom prst="rect">
            <a:avLst/>
          </a:prstGeom>
          <a:noFill/>
          <a:ln>
            <a:noFill/>
          </a:ln>
        </p:spPr>
        <p:txBody>
          <a:bodyPr anchorCtr="0" anchor="ctr" bIns="45675" lIns="0" spcFirstLastPara="1" rIns="0" wrap="square" tIns="45675">
            <a:normAutofit fontScale="90000"/>
          </a:bodyPr>
          <a:lstStyle/>
          <a:p>
            <a:pPr indent="0" lvl="0" marL="0" rtl="0" algn="ctr">
              <a:lnSpc>
                <a:spcPct val="100000"/>
              </a:lnSpc>
              <a:spcBef>
                <a:spcPts val="0"/>
              </a:spcBef>
              <a:spcAft>
                <a:spcPts val="0"/>
              </a:spcAft>
              <a:buClr>
                <a:schemeClr val="dk1"/>
              </a:buClr>
              <a:buSzPct val="39285"/>
              <a:buFont typeface="Arial"/>
              <a:buNone/>
            </a:pPr>
            <a:r>
              <a:rPr lang="en"/>
              <a:t>Cloud is critical to every business but is a</a:t>
            </a:r>
            <a:br>
              <a:rPr lang="en"/>
            </a:br>
            <a:r>
              <a:rPr lang="en"/>
              <a:t>fundamentally different consumption model...</a:t>
            </a:r>
            <a:endParaRPr/>
          </a:p>
        </p:txBody>
      </p:sp>
      <p:sp>
        <p:nvSpPr>
          <p:cNvPr id="417" name="Google Shape;417;p78"/>
          <p:cNvSpPr txBox="1"/>
          <p:nvPr/>
        </p:nvSpPr>
        <p:spPr>
          <a:xfrm>
            <a:off x="787991"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Decentralized</a:t>
            </a:r>
            <a:endParaRPr sz="1100">
              <a:solidFill>
                <a:srgbClr val="1EA482"/>
              </a:solidFill>
              <a:latin typeface="Source Sans Pro SemiBold"/>
              <a:ea typeface="Source Sans Pro SemiBold"/>
              <a:cs typeface="Source Sans Pro SemiBold"/>
              <a:sym typeface="Source Sans Pro SemiBold"/>
            </a:endParaRPr>
          </a:p>
        </p:txBody>
      </p:sp>
      <p:sp>
        <p:nvSpPr>
          <p:cNvPr id="418" name="Google Shape;418;p78"/>
          <p:cNvSpPr txBox="1"/>
          <p:nvPr/>
        </p:nvSpPr>
        <p:spPr>
          <a:xfrm>
            <a:off x="1083862" y="303228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Engineers siloed from Finance (and Procurement) are empowered to commit the company to spend</a:t>
            </a:r>
            <a:endParaRPr sz="1100">
              <a:latin typeface="Source Sans Pro"/>
              <a:ea typeface="Source Sans Pro"/>
              <a:cs typeface="Source Sans Pro"/>
              <a:sym typeface="Source Sans Pro"/>
            </a:endParaRPr>
          </a:p>
        </p:txBody>
      </p:sp>
      <p:pic>
        <p:nvPicPr>
          <p:cNvPr descr="Picture 3" id="419" name="Google Shape;419;p78"/>
          <p:cNvPicPr preferRelativeResize="0"/>
          <p:nvPr/>
        </p:nvPicPr>
        <p:blipFill rotWithShape="1">
          <a:blip r:embed="rId3">
            <a:alphaModFix/>
          </a:blip>
          <a:srcRect b="0" l="0" r="0" t="0"/>
          <a:stretch/>
        </p:blipFill>
        <p:spPr>
          <a:xfrm>
            <a:off x="1634529" y="1837800"/>
            <a:ext cx="856214" cy="856214"/>
          </a:xfrm>
          <a:prstGeom prst="rect">
            <a:avLst/>
          </a:prstGeom>
          <a:noFill/>
          <a:ln>
            <a:noFill/>
          </a:ln>
        </p:spPr>
      </p:pic>
      <p:sp>
        <p:nvSpPr>
          <p:cNvPr id="420" name="Google Shape;420;p78"/>
          <p:cNvSpPr txBox="1"/>
          <p:nvPr/>
        </p:nvSpPr>
        <p:spPr>
          <a:xfrm>
            <a:off x="3252493"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Variable</a:t>
            </a:r>
            <a:endParaRPr sz="1100">
              <a:solidFill>
                <a:srgbClr val="1EA482"/>
              </a:solidFill>
              <a:latin typeface="Source Sans Pro SemiBold"/>
              <a:ea typeface="Source Sans Pro SemiBold"/>
              <a:cs typeface="Source Sans Pro SemiBold"/>
              <a:sym typeface="Source Sans Pro SemiBold"/>
            </a:endParaRPr>
          </a:p>
        </p:txBody>
      </p:sp>
      <p:sp>
        <p:nvSpPr>
          <p:cNvPr id="421" name="Google Shape;421;p78"/>
          <p:cNvSpPr txBox="1"/>
          <p:nvPr/>
        </p:nvSpPr>
        <p:spPr>
          <a:xfrm>
            <a:off x="3642940" y="3091444"/>
            <a:ext cx="16794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Variable cloud spend replacing data center/fixed cost spend</a:t>
            </a:r>
            <a:endParaRPr sz="1100">
              <a:latin typeface="Source Sans Pro"/>
              <a:ea typeface="Source Sans Pro"/>
              <a:cs typeface="Source Sans Pro"/>
              <a:sym typeface="Source Sans Pro"/>
            </a:endParaRPr>
          </a:p>
        </p:txBody>
      </p:sp>
      <p:pic>
        <p:nvPicPr>
          <p:cNvPr descr="Picture 6" id="422" name="Google Shape;422;p78"/>
          <p:cNvPicPr preferRelativeResize="0"/>
          <p:nvPr/>
        </p:nvPicPr>
        <p:blipFill rotWithShape="1">
          <a:blip r:embed="rId4">
            <a:alphaModFix/>
          </a:blip>
          <a:srcRect b="0" l="0" r="0" t="0"/>
          <a:stretch/>
        </p:blipFill>
        <p:spPr>
          <a:xfrm>
            <a:off x="4097668" y="1882955"/>
            <a:ext cx="765895" cy="765894"/>
          </a:xfrm>
          <a:prstGeom prst="rect">
            <a:avLst/>
          </a:prstGeom>
          <a:noFill/>
          <a:ln>
            <a:noFill/>
          </a:ln>
        </p:spPr>
      </p:pic>
      <p:sp>
        <p:nvSpPr>
          <p:cNvPr id="423" name="Google Shape;423;p78"/>
          <p:cNvSpPr txBox="1"/>
          <p:nvPr/>
        </p:nvSpPr>
        <p:spPr>
          <a:xfrm>
            <a:off x="5716985" y="2657998"/>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Scalable</a:t>
            </a:r>
            <a:endParaRPr sz="1100">
              <a:solidFill>
                <a:srgbClr val="1EA482"/>
              </a:solidFill>
              <a:latin typeface="Source Sans Pro SemiBold"/>
              <a:ea typeface="Source Sans Pro SemiBold"/>
              <a:cs typeface="Source Sans Pro SemiBold"/>
              <a:sym typeface="Source Sans Pro SemiBold"/>
            </a:endParaRPr>
          </a:p>
        </p:txBody>
      </p:sp>
      <p:sp>
        <p:nvSpPr>
          <p:cNvPr id="424" name="Google Shape;424;p78"/>
          <p:cNvSpPr txBox="1"/>
          <p:nvPr/>
        </p:nvSpPr>
        <p:spPr>
          <a:xfrm>
            <a:off x="6012855" y="309363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Instant access to resources </a:t>
            </a:r>
            <a:r>
              <a:rPr lang="en" sz="1100">
                <a:solidFill>
                  <a:srgbClr val="10395E"/>
                </a:solidFill>
                <a:latin typeface="Source Sans Pro"/>
                <a:ea typeface="Source Sans Pro"/>
                <a:cs typeface="Source Sans Pro"/>
                <a:sym typeface="Source Sans Pro"/>
              </a:rPr>
              <a:t>enables</a:t>
            </a:r>
            <a:r>
              <a:rPr lang="en" sz="1100">
                <a:solidFill>
                  <a:srgbClr val="10395E"/>
                </a:solidFill>
                <a:latin typeface="Source Sans Pro"/>
                <a:ea typeface="Source Sans Pro"/>
                <a:cs typeface="Source Sans Pro"/>
                <a:sym typeface="Source Sans Pro"/>
              </a:rPr>
              <a:t> innovation but </a:t>
            </a:r>
            <a:r>
              <a:rPr lang="en" sz="1100">
                <a:solidFill>
                  <a:srgbClr val="10395E"/>
                </a:solidFill>
                <a:latin typeface="Source Sans Pro"/>
                <a:ea typeface="Source Sans Pro"/>
                <a:cs typeface="Source Sans Pro"/>
                <a:sym typeface="Source Sans Pro"/>
              </a:rPr>
              <a:t>often</a:t>
            </a:r>
            <a:r>
              <a:rPr lang="en" sz="1100">
                <a:solidFill>
                  <a:srgbClr val="10395E"/>
                </a:solidFill>
                <a:latin typeface="Source Sans Pro"/>
                <a:ea typeface="Source Sans Pro"/>
                <a:cs typeface="Source Sans Pro"/>
                <a:sym typeface="Source Sans Pro"/>
              </a:rPr>
              <a:t> results in overprovisioning</a:t>
            </a:r>
            <a:endParaRPr sz="1100">
              <a:latin typeface="Source Sans Pro"/>
              <a:ea typeface="Source Sans Pro"/>
              <a:cs typeface="Source Sans Pro"/>
              <a:sym typeface="Source Sans Pro"/>
            </a:endParaRPr>
          </a:p>
        </p:txBody>
      </p:sp>
      <p:sp>
        <p:nvSpPr>
          <p:cNvPr id="425" name="Google Shape;42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icture 5" id="426" name="Google Shape;426;p78"/>
          <p:cNvPicPr preferRelativeResize="0"/>
          <p:nvPr/>
        </p:nvPicPr>
        <p:blipFill rotWithShape="1">
          <a:blip r:embed="rId5">
            <a:alphaModFix/>
          </a:blip>
          <a:srcRect b="0" l="0" r="0" t="0"/>
          <a:stretch/>
        </p:blipFill>
        <p:spPr>
          <a:xfrm>
            <a:off x="6470476" y="1695474"/>
            <a:ext cx="1080100" cy="1080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9"/>
          <p:cNvSpPr/>
          <p:nvPr/>
        </p:nvSpPr>
        <p:spPr>
          <a:xfrm>
            <a:off x="4111000" y="552150"/>
            <a:ext cx="3873000" cy="457800"/>
          </a:xfrm>
          <a:prstGeom prst="rect">
            <a:avLst/>
          </a:prstGeom>
          <a:solidFill>
            <a:srgbClr val="E8FB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9"/>
          <p:cNvSpPr txBox="1"/>
          <p:nvPr>
            <p:ph type="title"/>
          </p:nvPr>
        </p:nvSpPr>
        <p:spPr>
          <a:xfrm>
            <a:off x="274450" y="448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03703"/>
              <a:buNone/>
            </a:pPr>
            <a:r>
              <a:rPr lang="en" sz="2700">
                <a:solidFill>
                  <a:srgbClr val="1EA482"/>
                </a:solidFill>
              </a:rPr>
              <a:t>FinOps</a:t>
            </a:r>
            <a:r>
              <a:rPr lang="en" sz="2700">
                <a:solidFill>
                  <a:srgbClr val="FFFFFF"/>
                </a:solidFill>
              </a:rPr>
              <a:t> </a:t>
            </a:r>
            <a:r>
              <a:rPr lang="en" sz="2700"/>
              <a:t>is an evolving cloud financial management</a:t>
            </a:r>
            <a:br>
              <a:rPr lang="en" sz="2700"/>
            </a:br>
            <a:r>
              <a:rPr lang="en" sz="2700"/>
              <a:t>discipline and cultural practice that:</a:t>
            </a:r>
            <a:endParaRPr sz="2700"/>
          </a:p>
        </p:txBody>
      </p:sp>
      <p:sp>
        <p:nvSpPr>
          <p:cNvPr id="433" name="Google Shape;433;p79"/>
          <p:cNvSpPr/>
          <p:nvPr/>
        </p:nvSpPr>
        <p:spPr>
          <a:xfrm>
            <a:off x="1574151" y="3163475"/>
            <a:ext cx="6259500" cy="40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b="1" lang="en" sz="2000">
                <a:solidFill>
                  <a:schemeClr val="dk1"/>
                </a:solidFill>
                <a:latin typeface="Quattrocento Sans"/>
                <a:ea typeface="Quattrocento Sans"/>
                <a:cs typeface="Quattrocento Sans"/>
                <a:sym typeface="Quattrocento Sans"/>
              </a:rPr>
              <a:t>to collaborate on data-driven spending decisions</a:t>
            </a:r>
            <a:endParaRPr b="1" sz="2000">
              <a:solidFill>
                <a:schemeClr val="dk1"/>
              </a:solidFill>
              <a:latin typeface="Quattrocento Sans"/>
              <a:ea typeface="Quattrocento Sans"/>
              <a:cs typeface="Quattrocento Sans"/>
              <a:sym typeface="Quattrocento Sans"/>
            </a:endParaRPr>
          </a:p>
        </p:txBody>
      </p:sp>
      <p:sp>
        <p:nvSpPr>
          <p:cNvPr id="434" name="Google Shape;434;p79"/>
          <p:cNvSpPr/>
          <p:nvPr/>
        </p:nvSpPr>
        <p:spPr>
          <a:xfrm>
            <a:off x="1574156" y="1394889"/>
            <a:ext cx="6857700" cy="40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enables organizations to get maximum business value </a:t>
            </a:r>
            <a:endParaRPr>
              <a:solidFill>
                <a:schemeClr val="dk1"/>
              </a:solidFill>
            </a:endParaRPr>
          </a:p>
        </p:txBody>
      </p:sp>
      <p:sp>
        <p:nvSpPr>
          <p:cNvPr id="435" name="Google Shape;435;p79"/>
          <p:cNvSpPr/>
          <p:nvPr/>
        </p:nvSpPr>
        <p:spPr>
          <a:xfrm>
            <a:off x="1574155" y="2241095"/>
            <a:ext cx="7395600" cy="40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by helping technology, finance and business teams  </a:t>
            </a:r>
            <a:endParaRPr>
              <a:solidFill>
                <a:schemeClr val="dk1"/>
              </a:solidFill>
            </a:endParaRPr>
          </a:p>
        </p:txBody>
      </p:sp>
      <p:sp>
        <p:nvSpPr>
          <p:cNvPr id="436" name="Google Shape;436;p79"/>
          <p:cNvSpPr/>
          <p:nvPr/>
        </p:nvSpPr>
        <p:spPr>
          <a:xfrm>
            <a:off x="801502" y="2199587"/>
            <a:ext cx="584597" cy="558405"/>
          </a:xfrm>
          <a:custGeom>
            <a:rect b="b" l="l" r="r" t="t"/>
            <a:pathLst>
              <a:path extrusionOk="0" h="1664" w="1741">
                <a:moveTo>
                  <a:pt x="1416" y="919"/>
                </a:moveTo>
                <a:cubicBezTo>
                  <a:pt x="1416" y="919"/>
                  <a:pt x="1416" y="919"/>
                  <a:pt x="1416" y="919"/>
                </a:cubicBezTo>
                <a:cubicBezTo>
                  <a:pt x="1329" y="919"/>
                  <a:pt x="1247" y="953"/>
                  <a:pt x="1186" y="1014"/>
                </a:cubicBezTo>
                <a:cubicBezTo>
                  <a:pt x="1153" y="1047"/>
                  <a:pt x="1128" y="1087"/>
                  <a:pt x="1112" y="1129"/>
                </a:cubicBezTo>
                <a:cubicBezTo>
                  <a:pt x="953" y="1037"/>
                  <a:pt x="953" y="1037"/>
                  <a:pt x="953" y="1037"/>
                </a:cubicBezTo>
                <a:cubicBezTo>
                  <a:pt x="920" y="1018"/>
                  <a:pt x="920" y="1018"/>
                  <a:pt x="920" y="1018"/>
                </a:cubicBezTo>
                <a:cubicBezTo>
                  <a:pt x="959" y="947"/>
                  <a:pt x="979" y="867"/>
                  <a:pt x="979" y="784"/>
                </a:cubicBezTo>
                <a:cubicBezTo>
                  <a:pt x="979" y="701"/>
                  <a:pt x="959" y="621"/>
                  <a:pt x="920" y="550"/>
                </a:cubicBezTo>
                <a:cubicBezTo>
                  <a:pt x="953" y="531"/>
                  <a:pt x="953" y="531"/>
                  <a:pt x="953" y="531"/>
                </a:cubicBezTo>
                <a:cubicBezTo>
                  <a:pt x="1112" y="439"/>
                  <a:pt x="1112" y="439"/>
                  <a:pt x="1112" y="439"/>
                </a:cubicBezTo>
                <a:cubicBezTo>
                  <a:pt x="1126" y="477"/>
                  <a:pt x="1148" y="513"/>
                  <a:pt x="1176" y="544"/>
                </a:cubicBezTo>
                <a:cubicBezTo>
                  <a:pt x="1176" y="745"/>
                  <a:pt x="1176" y="745"/>
                  <a:pt x="1176" y="745"/>
                </a:cubicBezTo>
                <a:cubicBezTo>
                  <a:pt x="1644" y="745"/>
                  <a:pt x="1644" y="745"/>
                  <a:pt x="1644" y="745"/>
                </a:cubicBezTo>
                <a:cubicBezTo>
                  <a:pt x="1644" y="555"/>
                  <a:pt x="1644" y="555"/>
                  <a:pt x="1644" y="555"/>
                </a:cubicBezTo>
                <a:cubicBezTo>
                  <a:pt x="1645" y="555"/>
                  <a:pt x="1646" y="554"/>
                  <a:pt x="1646" y="554"/>
                </a:cubicBezTo>
                <a:cubicBezTo>
                  <a:pt x="1707" y="492"/>
                  <a:pt x="1741" y="411"/>
                  <a:pt x="1741" y="325"/>
                </a:cubicBezTo>
                <a:cubicBezTo>
                  <a:pt x="1741" y="238"/>
                  <a:pt x="1707" y="156"/>
                  <a:pt x="1646" y="95"/>
                </a:cubicBezTo>
                <a:cubicBezTo>
                  <a:pt x="1584" y="34"/>
                  <a:pt x="1503" y="0"/>
                  <a:pt x="1416" y="0"/>
                </a:cubicBezTo>
                <a:cubicBezTo>
                  <a:pt x="1416" y="0"/>
                  <a:pt x="1416" y="0"/>
                  <a:pt x="1416" y="0"/>
                </a:cubicBezTo>
                <a:cubicBezTo>
                  <a:pt x="1329" y="0"/>
                  <a:pt x="1247" y="34"/>
                  <a:pt x="1186" y="95"/>
                </a:cubicBezTo>
                <a:cubicBezTo>
                  <a:pt x="1125" y="157"/>
                  <a:pt x="1091" y="238"/>
                  <a:pt x="1091" y="325"/>
                </a:cubicBezTo>
                <a:cubicBezTo>
                  <a:pt x="1091" y="346"/>
                  <a:pt x="1093" y="366"/>
                  <a:pt x="1097" y="386"/>
                </a:cubicBezTo>
                <a:cubicBezTo>
                  <a:pt x="926" y="485"/>
                  <a:pt x="926" y="485"/>
                  <a:pt x="926" y="485"/>
                </a:cubicBezTo>
                <a:cubicBezTo>
                  <a:pt x="892" y="505"/>
                  <a:pt x="892" y="505"/>
                  <a:pt x="892" y="505"/>
                </a:cubicBezTo>
                <a:cubicBezTo>
                  <a:pt x="875" y="481"/>
                  <a:pt x="856" y="459"/>
                  <a:pt x="836" y="438"/>
                </a:cubicBezTo>
                <a:cubicBezTo>
                  <a:pt x="743" y="346"/>
                  <a:pt x="620" y="295"/>
                  <a:pt x="489" y="295"/>
                </a:cubicBezTo>
                <a:cubicBezTo>
                  <a:pt x="359" y="295"/>
                  <a:pt x="236" y="346"/>
                  <a:pt x="143" y="439"/>
                </a:cubicBezTo>
                <a:cubicBezTo>
                  <a:pt x="51" y="531"/>
                  <a:pt x="0" y="654"/>
                  <a:pt x="0" y="784"/>
                </a:cubicBezTo>
                <a:cubicBezTo>
                  <a:pt x="0" y="909"/>
                  <a:pt x="47" y="1027"/>
                  <a:pt x="132" y="1118"/>
                </a:cubicBezTo>
                <a:cubicBezTo>
                  <a:pt x="132" y="1359"/>
                  <a:pt x="132" y="1359"/>
                  <a:pt x="132" y="1359"/>
                </a:cubicBezTo>
                <a:cubicBezTo>
                  <a:pt x="830" y="1359"/>
                  <a:pt x="830" y="1359"/>
                  <a:pt x="830" y="1359"/>
                </a:cubicBezTo>
                <a:cubicBezTo>
                  <a:pt x="830" y="1136"/>
                  <a:pt x="830" y="1136"/>
                  <a:pt x="830" y="1136"/>
                </a:cubicBezTo>
                <a:cubicBezTo>
                  <a:pt x="832" y="1134"/>
                  <a:pt x="834" y="1131"/>
                  <a:pt x="836" y="1129"/>
                </a:cubicBezTo>
                <a:cubicBezTo>
                  <a:pt x="836" y="1129"/>
                  <a:pt x="836" y="1129"/>
                  <a:pt x="836" y="1129"/>
                </a:cubicBezTo>
                <a:cubicBezTo>
                  <a:pt x="857" y="1109"/>
                  <a:pt x="875" y="1086"/>
                  <a:pt x="892" y="1063"/>
                </a:cubicBezTo>
                <a:cubicBezTo>
                  <a:pt x="926" y="1083"/>
                  <a:pt x="926" y="1083"/>
                  <a:pt x="926" y="1083"/>
                </a:cubicBezTo>
                <a:cubicBezTo>
                  <a:pt x="1097" y="1182"/>
                  <a:pt x="1097" y="1182"/>
                  <a:pt x="1097" y="1182"/>
                </a:cubicBezTo>
                <a:cubicBezTo>
                  <a:pt x="1093" y="1202"/>
                  <a:pt x="1091" y="1223"/>
                  <a:pt x="1091" y="1244"/>
                </a:cubicBezTo>
                <a:cubicBezTo>
                  <a:pt x="1091" y="1325"/>
                  <a:pt x="1121" y="1402"/>
                  <a:pt x="1176" y="1462"/>
                </a:cubicBezTo>
                <a:cubicBezTo>
                  <a:pt x="1176" y="1664"/>
                  <a:pt x="1176" y="1664"/>
                  <a:pt x="1176" y="1664"/>
                </a:cubicBezTo>
                <a:cubicBezTo>
                  <a:pt x="1644" y="1664"/>
                  <a:pt x="1644" y="1664"/>
                  <a:pt x="1644" y="1664"/>
                </a:cubicBezTo>
                <a:cubicBezTo>
                  <a:pt x="1644" y="1474"/>
                  <a:pt x="1644" y="1474"/>
                  <a:pt x="1644" y="1474"/>
                </a:cubicBezTo>
                <a:cubicBezTo>
                  <a:pt x="1645" y="1474"/>
                  <a:pt x="1646" y="1473"/>
                  <a:pt x="1646" y="1472"/>
                </a:cubicBezTo>
                <a:cubicBezTo>
                  <a:pt x="1707" y="1411"/>
                  <a:pt x="1741" y="1330"/>
                  <a:pt x="1741" y="1243"/>
                </a:cubicBezTo>
                <a:cubicBezTo>
                  <a:pt x="1741" y="1157"/>
                  <a:pt x="1707" y="1075"/>
                  <a:pt x="1646" y="1014"/>
                </a:cubicBezTo>
                <a:cubicBezTo>
                  <a:pt x="1584" y="952"/>
                  <a:pt x="1503" y="919"/>
                  <a:pt x="1416" y="919"/>
                </a:cubicBezTo>
                <a:close/>
                <a:moveTo>
                  <a:pt x="1416" y="53"/>
                </a:moveTo>
                <a:cubicBezTo>
                  <a:pt x="1488" y="53"/>
                  <a:pt x="1557" y="81"/>
                  <a:pt x="1608" y="132"/>
                </a:cubicBezTo>
                <a:cubicBezTo>
                  <a:pt x="1659" y="184"/>
                  <a:pt x="1688" y="252"/>
                  <a:pt x="1688" y="325"/>
                </a:cubicBezTo>
                <a:cubicBezTo>
                  <a:pt x="1688" y="378"/>
                  <a:pt x="1672" y="430"/>
                  <a:pt x="1643" y="474"/>
                </a:cubicBezTo>
                <a:cubicBezTo>
                  <a:pt x="1637" y="437"/>
                  <a:pt x="1608" y="401"/>
                  <a:pt x="1573" y="390"/>
                </a:cubicBezTo>
                <a:cubicBezTo>
                  <a:pt x="1551" y="383"/>
                  <a:pt x="1528" y="378"/>
                  <a:pt x="1506" y="374"/>
                </a:cubicBezTo>
                <a:cubicBezTo>
                  <a:pt x="1528" y="351"/>
                  <a:pt x="1542" y="319"/>
                  <a:pt x="1542" y="284"/>
                </a:cubicBezTo>
                <a:cubicBezTo>
                  <a:pt x="1542" y="211"/>
                  <a:pt x="1483" y="152"/>
                  <a:pt x="1410" y="152"/>
                </a:cubicBezTo>
                <a:cubicBezTo>
                  <a:pt x="1337" y="152"/>
                  <a:pt x="1278" y="211"/>
                  <a:pt x="1278" y="284"/>
                </a:cubicBezTo>
                <a:cubicBezTo>
                  <a:pt x="1278" y="319"/>
                  <a:pt x="1292" y="351"/>
                  <a:pt x="1315" y="374"/>
                </a:cubicBezTo>
                <a:cubicBezTo>
                  <a:pt x="1292" y="378"/>
                  <a:pt x="1270" y="383"/>
                  <a:pt x="1248" y="390"/>
                </a:cubicBezTo>
                <a:cubicBezTo>
                  <a:pt x="1247" y="390"/>
                  <a:pt x="1247" y="390"/>
                  <a:pt x="1247" y="390"/>
                </a:cubicBezTo>
                <a:cubicBezTo>
                  <a:pt x="1217" y="399"/>
                  <a:pt x="1190" y="428"/>
                  <a:pt x="1181" y="461"/>
                </a:cubicBezTo>
                <a:cubicBezTo>
                  <a:pt x="1157" y="420"/>
                  <a:pt x="1144" y="373"/>
                  <a:pt x="1144" y="325"/>
                </a:cubicBezTo>
                <a:cubicBezTo>
                  <a:pt x="1144" y="252"/>
                  <a:pt x="1172" y="184"/>
                  <a:pt x="1223" y="133"/>
                </a:cubicBezTo>
                <a:cubicBezTo>
                  <a:pt x="1275" y="81"/>
                  <a:pt x="1343" y="53"/>
                  <a:pt x="1416" y="53"/>
                </a:cubicBezTo>
                <a:cubicBezTo>
                  <a:pt x="1416" y="53"/>
                  <a:pt x="1416" y="53"/>
                  <a:pt x="1416" y="53"/>
                </a:cubicBezTo>
                <a:close/>
                <a:moveTo>
                  <a:pt x="1410" y="363"/>
                </a:moveTo>
                <a:cubicBezTo>
                  <a:pt x="1367" y="363"/>
                  <a:pt x="1331" y="327"/>
                  <a:pt x="1331" y="284"/>
                </a:cubicBezTo>
                <a:cubicBezTo>
                  <a:pt x="1331" y="240"/>
                  <a:pt x="1367" y="205"/>
                  <a:pt x="1410" y="205"/>
                </a:cubicBezTo>
                <a:cubicBezTo>
                  <a:pt x="1454" y="205"/>
                  <a:pt x="1489" y="240"/>
                  <a:pt x="1489" y="284"/>
                </a:cubicBezTo>
                <a:cubicBezTo>
                  <a:pt x="1489" y="327"/>
                  <a:pt x="1454" y="363"/>
                  <a:pt x="1410" y="363"/>
                </a:cubicBezTo>
                <a:close/>
                <a:moveTo>
                  <a:pt x="1558" y="441"/>
                </a:moveTo>
                <a:cubicBezTo>
                  <a:pt x="1575" y="446"/>
                  <a:pt x="1591" y="469"/>
                  <a:pt x="1591" y="488"/>
                </a:cubicBezTo>
                <a:cubicBezTo>
                  <a:pt x="1591" y="532"/>
                  <a:pt x="1591" y="532"/>
                  <a:pt x="1591" y="532"/>
                </a:cubicBezTo>
                <a:cubicBezTo>
                  <a:pt x="1573" y="548"/>
                  <a:pt x="1553" y="561"/>
                  <a:pt x="1531" y="571"/>
                </a:cubicBezTo>
                <a:cubicBezTo>
                  <a:pt x="1531" y="506"/>
                  <a:pt x="1531" y="506"/>
                  <a:pt x="1531" y="506"/>
                </a:cubicBezTo>
                <a:cubicBezTo>
                  <a:pt x="1514" y="506"/>
                  <a:pt x="1514" y="506"/>
                  <a:pt x="1514" y="506"/>
                </a:cubicBezTo>
                <a:cubicBezTo>
                  <a:pt x="1514" y="578"/>
                  <a:pt x="1514" y="578"/>
                  <a:pt x="1514" y="578"/>
                </a:cubicBezTo>
                <a:cubicBezTo>
                  <a:pt x="1483" y="590"/>
                  <a:pt x="1450" y="596"/>
                  <a:pt x="1416" y="597"/>
                </a:cubicBezTo>
                <a:cubicBezTo>
                  <a:pt x="1416" y="597"/>
                  <a:pt x="1416" y="597"/>
                  <a:pt x="1416" y="597"/>
                </a:cubicBezTo>
                <a:cubicBezTo>
                  <a:pt x="1378" y="597"/>
                  <a:pt x="1341" y="589"/>
                  <a:pt x="1307" y="574"/>
                </a:cubicBezTo>
                <a:cubicBezTo>
                  <a:pt x="1307" y="506"/>
                  <a:pt x="1307" y="506"/>
                  <a:pt x="1307" y="506"/>
                </a:cubicBezTo>
                <a:cubicBezTo>
                  <a:pt x="1289" y="506"/>
                  <a:pt x="1289" y="506"/>
                  <a:pt x="1289" y="506"/>
                </a:cubicBezTo>
                <a:cubicBezTo>
                  <a:pt x="1289" y="565"/>
                  <a:pt x="1289" y="565"/>
                  <a:pt x="1289" y="565"/>
                </a:cubicBezTo>
                <a:cubicBezTo>
                  <a:pt x="1268" y="554"/>
                  <a:pt x="1247" y="539"/>
                  <a:pt x="1229" y="522"/>
                </a:cubicBezTo>
                <a:cubicBezTo>
                  <a:pt x="1229" y="488"/>
                  <a:pt x="1229" y="488"/>
                  <a:pt x="1229" y="488"/>
                </a:cubicBezTo>
                <a:cubicBezTo>
                  <a:pt x="1229" y="469"/>
                  <a:pt x="1246" y="446"/>
                  <a:pt x="1263" y="441"/>
                </a:cubicBezTo>
                <a:cubicBezTo>
                  <a:pt x="1359" y="412"/>
                  <a:pt x="1461" y="412"/>
                  <a:pt x="1558" y="441"/>
                </a:cubicBezTo>
                <a:close/>
                <a:moveTo>
                  <a:pt x="1416" y="649"/>
                </a:moveTo>
                <a:cubicBezTo>
                  <a:pt x="1416" y="649"/>
                  <a:pt x="1416" y="649"/>
                  <a:pt x="1416" y="649"/>
                </a:cubicBezTo>
                <a:cubicBezTo>
                  <a:pt x="1450" y="649"/>
                  <a:pt x="1482" y="644"/>
                  <a:pt x="1514" y="634"/>
                </a:cubicBezTo>
                <a:cubicBezTo>
                  <a:pt x="1514" y="692"/>
                  <a:pt x="1514" y="692"/>
                  <a:pt x="1514" y="692"/>
                </a:cubicBezTo>
                <a:cubicBezTo>
                  <a:pt x="1307" y="692"/>
                  <a:pt x="1307" y="692"/>
                  <a:pt x="1307" y="692"/>
                </a:cubicBezTo>
                <a:cubicBezTo>
                  <a:pt x="1307" y="631"/>
                  <a:pt x="1307" y="631"/>
                  <a:pt x="1307" y="631"/>
                </a:cubicBezTo>
                <a:cubicBezTo>
                  <a:pt x="1341" y="643"/>
                  <a:pt x="1378" y="649"/>
                  <a:pt x="1416" y="649"/>
                </a:cubicBezTo>
                <a:close/>
                <a:moveTo>
                  <a:pt x="1229" y="590"/>
                </a:moveTo>
                <a:cubicBezTo>
                  <a:pt x="1248" y="604"/>
                  <a:pt x="1268" y="615"/>
                  <a:pt x="1289" y="624"/>
                </a:cubicBezTo>
                <a:cubicBezTo>
                  <a:pt x="1289" y="692"/>
                  <a:pt x="1289" y="692"/>
                  <a:pt x="1289" y="692"/>
                </a:cubicBezTo>
                <a:cubicBezTo>
                  <a:pt x="1229" y="692"/>
                  <a:pt x="1229" y="692"/>
                  <a:pt x="1229" y="692"/>
                </a:cubicBezTo>
                <a:lnTo>
                  <a:pt x="1229" y="590"/>
                </a:lnTo>
                <a:close/>
                <a:moveTo>
                  <a:pt x="1591" y="692"/>
                </a:moveTo>
                <a:cubicBezTo>
                  <a:pt x="1531" y="692"/>
                  <a:pt x="1531" y="692"/>
                  <a:pt x="1531" y="692"/>
                </a:cubicBezTo>
                <a:cubicBezTo>
                  <a:pt x="1531" y="628"/>
                  <a:pt x="1531" y="628"/>
                  <a:pt x="1531" y="628"/>
                </a:cubicBezTo>
                <a:cubicBezTo>
                  <a:pt x="1552" y="620"/>
                  <a:pt x="1572" y="610"/>
                  <a:pt x="1591" y="598"/>
                </a:cubicBezTo>
                <a:lnTo>
                  <a:pt x="1591" y="692"/>
                </a:lnTo>
                <a:close/>
                <a:moveTo>
                  <a:pt x="344" y="657"/>
                </a:moveTo>
                <a:cubicBezTo>
                  <a:pt x="344" y="581"/>
                  <a:pt x="405" y="520"/>
                  <a:pt x="481" y="520"/>
                </a:cubicBezTo>
                <a:cubicBezTo>
                  <a:pt x="557" y="520"/>
                  <a:pt x="618" y="581"/>
                  <a:pt x="618" y="657"/>
                </a:cubicBezTo>
                <a:cubicBezTo>
                  <a:pt x="618" y="733"/>
                  <a:pt x="557" y="794"/>
                  <a:pt x="481" y="794"/>
                </a:cubicBezTo>
                <a:cubicBezTo>
                  <a:pt x="405" y="794"/>
                  <a:pt x="344" y="733"/>
                  <a:pt x="344" y="657"/>
                </a:cubicBezTo>
                <a:close/>
                <a:moveTo>
                  <a:pt x="714" y="887"/>
                </a:moveTo>
                <a:cubicBezTo>
                  <a:pt x="747" y="897"/>
                  <a:pt x="777" y="938"/>
                  <a:pt x="777" y="974"/>
                </a:cubicBezTo>
                <a:cubicBezTo>
                  <a:pt x="777" y="1113"/>
                  <a:pt x="777" y="1113"/>
                  <a:pt x="777" y="1113"/>
                </a:cubicBezTo>
                <a:cubicBezTo>
                  <a:pt x="747" y="1138"/>
                  <a:pt x="716" y="1159"/>
                  <a:pt x="682" y="1176"/>
                </a:cubicBezTo>
                <a:cubicBezTo>
                  <a:pt x="682" y="1002"/>
                  <a:pt x="682" y="1002"/>
                  <a:pt x="682" y="1002"/>
                </a:cubicBezTo>
                <a:cubicBezTo>
                  <a:pt x="664" y="1002"/>
                  <a:pt x="664" y="1002"/>
                  <a:pt x="664" y="1002"/>
                </a:cubicBezTo>
                <a:cubicBezTo>
                  <a:pt x="646" y="1002"/>
                  <a:pt x="646" y="1002"/>
                  <a:pt x="646" y="1002"/>
                </a:cubicBezTo>
                <a:cubicBezTo>
                  <a:pt x="629" y="1002"/>
                  <a:pt x="629" y="1002"/>
                  <a:pt x="629" y="1002"/>
                </a:cubicBezTo>
                <a:cubicBezTo>
                  <a:pt x="629" y="1198"/>
                  <a:pt x="629" y="1198"/>
                  <a:pt x="629" y="1198"/>
                </a:cubicBezTo>
                <a:cubicBezTo>
                  <a:pt x="584" y="1213"/>
                  <a:pt x="538" y="1221"/>
                  <a:pt x="490" y="1221"/>
                </a:cubicBezTo>
                <a:cubicBezTo>
                  <a:pt x="490" y="1221"/>
                  <a:pt x="489" y="1221"/>
                  <a:pt x="489" y="1221"/>
                </a:cubicBezTo>
                <a:cubicBezTo>
                  <a:pt x="435" y="1221"/>
                  <a:pt x="382" y="1211"/>
                  <a:pt x="333" y="1192"/>
                </a:cubicBezTo>
                <a:cubicBezTo>
                  <a:pt x="333" y="1002"/>
                  <a:pt x="333" y="1002"/>
                  <a:pt x="333" y="1002"/>
                </a:cubicBezTo>
                <a:cubicBezTo>
                  <a:pt x="316" y="1002"/>
                  <a:pt x="316" y="1002"/>
                  <a:pt x="316" y="1002"/>
                </a:cubicBezTo>
                <a:cubicBezTo>
                  <a:pt x="298" y="1002"/>
                  <a:pt x="298" y="1002"/>
                  <a:pt x="298" y="1002"/>
                </a:cubicBezTo>
                <a:cubicBezTo>
                  <a:pt x="280" y="1002"/>
                  <a:pt x="280" y="1002"/>
                  <a:pt x="280" y="1002"/>
                </a:cubicBezTo>
                <a:cubicBezTo>
                  <a:pt x="280" y="1167"/>
                  <a:pt x="280" y="1167"/>
                  <a:pt x="280" y="1167"/>
                </a:cubicBezTo>
                <a:cubicBezTo>
                  <a:pt x="246" y="1148"/>
                  <a:pt x="214" y="1125"/>
                  <a:pt x="185" y="1097"/>
                </a:cubicBezTo>
                <a:cubicBezTo>
                  <a:pt x="185" y="974"/>
                  <a:pt x="185" y="974"/>
                  <a:pt x="185" y="974"/>
                </a:cubicBezTo>
                <a:cubicBezTo>
                  <a:pt x="185" y="938"/>
                  <a:pt x="215" y="897"/>
                  <a:pt x="248" y="887"/>
                </a:cubicBezTo>
                <a:cubicBezTo>
                  <a:pt x="400" y="841"/>
                  <a:pt x="561" y="841"/>
                  <a:pt x="714" y="887"/>
                </a:cubicBezTo>
                <a:close/>
                <a:moveTo>
                  <a:pt x="729" y="836"/>
                </a:moveTo>
                <a:cubicBezTo>
                  <a:pt x="686" y="823"/>
                  <a:pt x="641" y="814"/>
                  <a:pt x="597" y="808"/>
                </a:cubicBezTo>
                <a:cubicBezTo>
                  <a:pt x="642" y="773"/>
                  <a:pt x="671" y="718"/>
                  <a:pt x="671" y="657"/>
                </a:cubicBezTo>
                <a:cubicBezTo>
                  <a:pt x="671" y="552"/>
                  <a:pt x="586" y="467"/>
                  <a:pt x="481" y="467"/>
                </a:cubicBezTo>
                <a:cubicBezTo>
                  <a:pt x="376" y="467"/>
                  <a:pt x="291" y="552"/>
                  <a:pt x="291" y="657"/>
                </a:cubicBezTo>
                <a:cubicBezTo>
                  <a:pt x="291" y="718"/>
                  <a:pt x="320" y="773"/>
                  <a:pt x="365" y="808"/>
                </a:cubicBezTo>
                <a:cubicBezTo>
                  <a:pt x="320" y="814"/>
                  <a:pt x="276" y="823"/>
                  <a:pt x="232" y="836"/>
                </a:cubicBezTo>
                <a:cubicBezTo>
                  <a:pt x="177" y="853"/>
                  <a:pt x="132" y="915"/>
                  <a:pt x="132" y="974"/>
                </a:cubicBezTo>
                <a:cubicBezTo>
                  <a:pt x="132" y="1035"/>
                  <a:pt x="132" y="1035"/>
                  <a:pt x="132" y="1035"/>
                </a:cubicBezTo>
                <a:cubicBezTo>
                  <a:pt x="81" y="962"/>
                  <a:pt x="53" y="875"/>
                  <a:pt x="53" y="784"/>
                </a:cubicBezTo>
                <a:cubicBezTo>
                  <a:pt x="53" y="668"/>
                  <a:pt x="98" y="559"/>
                  <a:pt x="181" y="476"/>
                </a:cubicBezTo>
                <a:cubicBezTo>
                  <a:pt x="263" y="393"/>
                  <a:pt x="373" y="348"/>
                  <a:pt x="489" y="348"/>
                </a:cubicBezTo>
                <a:cubicBezTo>
                  <a:pt x="606" y="348"/>
                  <a:pt x="716" y="393"/>
                  <a:pt x="798" y="476"/>
                </a:cubicBezTo>
                <a:cubicBezTo>
                  <a:pt x="881" y="558"/>
                  <a:pt x="926" y="668"/>
                  <a:pt x="926" y="784"/>
                </a:cubicBezTo>
                <a:cubicBezTo>
                  <a:pt x="926" y="885"/>
                  <a:pt x="892" y="980"/>
                  <a:pt x="830" y="1058"/>
                </a:cubicBezTo>
                <a:cubicBezTo>
                  <a:pt x="830" y="974"/>
                  <a:pt x="830" y="974"/>
                  <a:pt x="830" y="974"/>
                </a:cubicBezTo>
                <a:cubicBezTo>
                  <a:pt x="829" y="915"/>
                  <a:pt x="785" y="853"/>
                  <a:pt x="729" y="836"/>
                </a:cubicBezTo>
                <a:close/>
                <a:moveTo>
                  <a:pt x="333" y="1248"/>
                </a:moveTo>
                <a:cubicBezTo>
                  <a:pt x="383" y="1265"/>
                  <a:pt x="435" y="1273"/>
                  <a:pt x="489" y="1273"/>
                </a:cubicBezTo>
                <a:cubicBezTo>
                  <a:pt x="489" y="1273"/>
                  <a:pt x="490" y="1273"/>
                  <a:pt x="490" y="1273"/>
                </a:cubicBezTo>
                <a:cubicBezTo>
                  <a:pt x="537" y="1273"/>
                  <a:pt x="584" y="1267"/>
                  <a:pt x="629" y="1254"/>
                </a:cubicBezTo>
                <a:cubicBezTo>
                  <a:pt x="629" y="1306"/>
                  <a:pt x="629" y="1306"/>
                  <a:pt x="629" y="1306"/>
                </a:cubicBezTo>
                <a:cubicBezTo>
                  <a:pt x="333" y="1306"/>
                  <a:pt x="333" y="1306"/>
                  <a:pt x="333" y="1306"/>
                </a:cubicBezTo>
                <a:lnTo>
                  <a:pt x="333" y="1248"/>
                </a:lnTo>
                <a:close/>
                <a:moveTo>
                  <a:pt x="185" y="1167"/>
                </a:moveTo>
                <a:cubicBezTo>
                  <a:pt x="215" y="1191"/>
                  <a:pt x="247" y="1211"/>
                  <a:pt x="280" y="1227"/>
                </a:cubicBezTo>
                <a:cubicBezTo>
                  <a:pt x="280" y="1306"/>
                  <a:pt x="280" y="1306"/>
                  <a:pt x="280" y="1306"/>
                </a:cubicBezTo>
                <a:cubicBezTo>
                  <a:pt x="185" y="1306"/>
                  <a:pt x="185" y="1306"/>
                  <a:pt x="185" y="1306"/>
                </a:cubicBezTo>
                <a:lnTo>
                  <a:pt x="185" y="1167"/>
                </a:lnTo>
                <a:close/>
                <a:moveTo>
                  <a:pt x="777" y="1306"/>
                </a:moveTo>
                <a:cubicBezTo>
                  <a:pt x="682" y="1306"/>
                  <a:pt x="682" y="1306"/>
                  <a:pt x="682" y="1306"/>
                </a:cubicBezTo>
                <a:cubicBezTo>
                  <a:pt x="682" y="1234"/>
                  <a:pt x="682" y="1234"/>
                  <a:pt x="682" y="1234"/>
                </a:cubicBezTo>
                <a:cubicBezTo>
                  <a:pt x="715" y="1220"/>
                  <a:pt x="747" y="1202"/>
                  <a:pt x="777" y="1180"/>
                </a:cubicBezTo>
                <a:lnTo>
                  <a:pt x="777" y="1306"/>
                </a:lnTo>
                <a:close/>
                <a:moveTo>
                  <a:pt x="1643" y="1393"/>
                </a:moveTo>
                <a:cubicBezTo>
                  <a:pt x="1637" y="1355"/>
                  <a:pt x="1608" y="1319"/>
                  <a:pt x="1573" y="1309"/>
                </a:cubicBezTo>
                <a:cubicBezTo>
                  <a:pt x="1573" y="1309"/>
                  <a:pt x="1573" y="1309"/>
                  <a:pt x="1573" y="1309"/>
                </a:cubicBezTo>
                <a:cubicBezTo>
                  <a:pt x="1551" y="1302"/>
                  <a:pt x="1528" y="1297"/>
                  <a:pt x="1506" y="1293"/>
                </a:cubicBezTo>
                <a:cubicBezTo>
                  <a:pt x="1528" y="1269"/>
                  <a:pt x="1542" y="1238"/>
                  <a:pt x="1542" y="1202"/>
                </a:cubicBezTo>
                <a:cubicBezTo>
                  <a:pt x="1542" y="1130"/>
                  <a:pt x="1483" y="1070"/>
                  <a:pt x="1410" y="1070"/>
                </a:cubicBezTo>
                <a:cubicBezTo>
                  <a:pt x="1337" y="1070"/>
                  <a:pt x="1278" y="1130"/>
                  <a:pt x="1278" y="1202"/>
                </a:cubicBezTo>
                <a:cubicBezTo>
                  <a:pt x="1278" y="1238"/>
                  <a:pt x="1292" y="1269"/>
                  <a:pt x="1315" y="1293"/>
                </a:cubicBezTo>
                <a:cubicBezTo>
                  <a:pt x="1292" y="1297"/>
                  <a:pt x="1270" y="1302"/>
                  <a:pt x="1248" y="1309"/>
                </a:cubicBezTo>
                <a:cubicBezTo>
                  <a:pt x="1247" y="1309"/>
                  <a:pt x="1247" y="1309"/>
                  <a:pt x="1247" y="1309"/>
                </a:cubicBezTo>
                <a:cubicBezTo>
                  <a:pt x="1217" y="1318"/>
                  <a:pt x="1190" y="1347"/>
                  <a:pt x="1181" y="1379"/>
                </a:cubicBezTo>
                <a:cubicBezTo>
                  <a:pt x="1157" y="1339"/>
                  <a:pt x="1144" y="1292"/>
                  <a:pt x="1144" y="1244"/>
                </a:cubicBezTo>
                <a:cubicBezTo>
                  <a:pt x="1144" y="1171"/>
                  <a:pt x="1172" y="1103"/>
                  <a:pt x="1223" y="1052"/>
                </a:cubicBezTo>
                <a:cubicBezTo>
                  <a:pt x="1275" y="1000"/>
                  <a:pt x="1343" y="972"/>
                  <a:pt x="1416" y="972"/>
                </a:cubicBezTo>
                <a:cubicBezTo>
                  <a:pt x="1416" y="972"/>
                  <a:pt x="1416" y="972"/>
                  <a:pt x="1416" y="972"/>
                </a:cubicBezTo>
                <a:cubicBezTo>
                  <a:pt x="1488" y="972"/>
                  <a:pt x="1557" y="1000"/>
                  <a:pt x="1608" y="1051"/>
                </a:cubicBezTo>
                <a:cubicBezTo>
                  <a:pt x="1659" y="1103"/>
                  <a:pt x="1688" y="1171"/>
                  <a:pt x="1688" y="1243"/>
                </a:cubicBezTo>
                <a:cubicBezTo>
                  <a:pt x="1688" y="1297"/>
                  <a:pt x="1672" y="1349"/>
                  <a:pt x="1643" y="1393"/>
                </a:cubicBezTo>
                <a:close/>
                <a:moveTo>
                  <a:pt x="1410" y="1281"/>
                </a:moveTo>
                <a:cubicBezTo>
                  <a:pt x="1367" y="1281"/>
                  <a:pt x="1331" y="1246"/>
                  <a:pt x="1331" y="1202"/>
                </a:cubicBezTo>
                <a:cubicBezTo>
                  <a:pt x="1331" y="1159"/>
                  <a:pt x="1367" y="1123"/>
                  <a:pt x="1410" y="1123"/>
                </a:cubicBezTo>
                <a:cubicBezTo>
                  <a:pt x="1454" y="1123"/>
                  <a:pt x="1489" y="1159"/>
                  <a:pt x="1489" y="1202"/>
                </a:cubicBezTo>
                <a:cubicBezTo>
                  <a:pt x="1489" y="1246"/>
                  <a:pt x="1454" y="1281"/>
                  <a:pt x="1410" y="1281"/>
                </a:cubicBezTo>
                <a:close/>
                <a:moveTo>
                  <a:pt x="1558" y="1359"/>
                </a:moveTo>
                <a:cubicBezTo>
                  <a:pt x="1575" y="1365"/>
                  <a:pt x="1591" y="1388"/>
                  <a:pt x="1591" y="1407"/>
                </a:cubicBezTo>
                <a:cubicBezTo>
                  <a:pt x="1591" y="1451"/>
                  <a:pt x="1591" y="1451"/>
                  <a:pt x="1591" y="1451"/>
                </a:cubicBezTo>
                <a:cubicBezTo>
                  <a:pt x="1573" y="1467"/>
                  <a:pt x="1553" y="1480"/>
                  <a:pt x="1531" y="1490"/>
                </a:cubicBezTo>
                <a:cubicBezTo>
                  <a:pt x="1531" y="1425"/>
                  <a:pt x="1531" y="1425"/>
                  <a:pt x="1531" y="1425"/>
                </a:cubicBezTo>
                <a:cubicBezTo>
                  <a:pt x="1514" y="1425"/>
                  <a:pt x="1514" y="1425"/>
                  <a:pt x="1514" y="1425"/>
                </a:cubicBezTo>
                <a:cubicBezTo>
                  <a:pt x="1514" y="1497"/>
                  <a:pt x="1514" y="1497"/>
                  <a:pt x="1514" y="1497"/>
                </a:cubicBezTo>
                <a:cubicBezTo>
                  <a:pt x="1483" y="1509"/>
                  <a:pt x="1450" y="1515"/>
                  <a:pt x="1416" y="1515"/>
                </a:cubicBezTo>
                <a:cubicBezTo>
                  <a:pt x="1416" y="1515"/>
                  <a:pt x="1416" y="1515"/>
                  <a:pt x="1416" y="1515"/>
                </a:cubicBezTo>
                <a:cubicBezTo>
                  <a:pt x="1378" y="1515"/>
                  <a:pt x="1341" y="1507"/>
                  <a:pt x="1307" y="1493"/>
                </a:cubicBezTo>
                <a:cubicBezTo>
                  <a:pt x="1307" y="1425"/>
                  <a:pt x="1307" y="1425"/>
                  <a:pt x="1307" y="1425"/>
                </a:cubicBezTo>
                <a:cubicBezTo>
                  <a:pt x="1289" y="1425"/>
                  <a:pt x="1289" y="1425"/>
                  <a:pt x="1289" y="1425"/>
                </a:cubicBezTo>
                <a:cubicBezTo>
                  <a:pt x="1289" y="1484"/>
                  <a:pt x="1289" y="1484"/>
                  <a:pt x="1289" y="1484"/>
                </a:cubicBezTo>
                <a:cubicBezTo>
                  <a:pt x="1268" y="1473"/>
                  <a:pt x="1247" y="1458"/>
                  <a:pt x="1229" y="1441"/>
                </a:cubicBezTo>
                <a:cubicBezTo>
                  <a:pt x="1229" y="1407"/>
                  <a:pt x="1229" y="1407"/>
                  <a:pt x="1229" y="1407"/>
                </a:cubicBezTo>
                <a:cubicBezTo>
                  <a:pt x="1229" y="1388"/>
                  <a:pt x="1246" y="1365"/>
                  <a:pt x="1263" y="1359"/>
                </a:cubicBezTo>
                <a:cubicBezTo>
                  <a:pt x="1359" y="1331"/>
                  <a:pt x="1461" y="1331"/>
                  <a:pt x="1558" y="1359"/>
                </a:cubicBezTo>
                <a:close/>
                <a:moveTo>
                  <a:pt x="1416" y="1568"/>
                </a:moveTo>
                <a:cubicBezTo>
                  <a:pt x="1416" y="1568"/>
                  <a:pt x="1416" y="1568"/>
                  <a:pt x="1416" y="1568"/>
                </a:cubicBezTo>
                <a:cubicBezTo>
                  <a:pt x="1450" y="1568"/>
                  <a:pt x="1482" y="1563"/>
                  <a:pt x="1514" y="1553"/>
                </a:cubicBezTo>
                <a:cubicBezTo>
                  <a:pt x="1514" y="1611"/>
                  <a:pt x="1514" y="1611"/>
                  <a:pt x="1514" y="1611"/>
                </a:cubicBezTo>
                <a:cubicBezTo>
                  <a:pt x="1307" y="1611"/>
                  <a:pt x="1307" y="1611"/>
                  <a:pt x="1307" y="1611"/>
                </a:cubicBezTo>
                <a:cubicBezTo>
                  <a:pt x="1307" y="1550"/>
                  <a:pt x="1307" y="1550"/>
                  <a:pt x="1307" y="1550"/>
                </a:cubicBezTo>
                <a:cubicBezTo>
                  <a:pt x="1341" y="1562"/>
                  <a:pt x="1378" y="1568"/>
                  <a:pt x="1416" y="1568"/>
                </a:cubicBezTo>
                <a:close/>
                <a:moveTo>
                  <a:pt x="1229" y="1509"/>
                </a:moveTo>
                <a:cubicBezTo>
                  <a:pt x="1248" y="1522"/>
                  <a:pt x="1268" y="1534"/>
                  <a:pt x="1289" y="1543"/>
                </a:cubicBezTo>
                <a:cubicBezTo>
                  <a:pt x="1289" y="1611"/>
                  <a:pt x="1289" y="1611"/>
                  <a:pt x="1289" y="1611"/>
                </a:cubicBezTo>
                <a:cubicBezTo>
                  <a:pt x="1229" y="1611"/>
                  <a:pt x="1229" y="1611"/>
                  <a:pt x="1229" y="1611"/>
                </a:cubicBezTo>
                <a:lnTo>
                  <a:pt x="1229" y="1509"/>
                </a:lnTo>
                <a:close/>
                <a:moveTo>
                  <a:pt x="1591" y="1611"/>
                </a:moveTo>
                <a:cubicBezTo>
                  <a:pt x="1531" y="1611"/>
                  <a:pt x="1531" y="1611"/>
                  <a:pt x="1531" y="1611"/>
                </a:cubicBezTo>
                <a:cubicBezTo>
                  <a:pt x="1531" y="1547"/>
                  <a:pt x="1531" y="1547"/>
                  <a:pt x="1531" y="1547"/>
                </a:cubicBezTo>
                <a:cubicBezTo>
                  <a:pt x="1552" y="1539"/>
                  <a:pt x="1572" y="1529"/>
                  <a:pt x="1591" y="1517"/>
                </a:cubicBezTo>
                <a:lnTo>
                  <a:pt x="1591" y="1611"/>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437" name="Google Shape;437;p79"/>
          <p:cNvSpPr/>
          <p:nvPr/>
        </p:nvSpPr>
        <p:spPr>
          <a:xfrm>
            <a:off x="801502" y="3076909"/>
            <a:ext cx="611977" cy="565551"/>
          </a:xfrm>
          <a:custGeom>
            <a:rect b="b" l="l" r="r" t="t"/>
            <a:pathLst>
              <a:path extrusionOk="0" h="3787" w="4102">
                <a:moveTo>
                  <a:pt x="3362" y="2307"/>
                </a:moveTo>
                <a:cubicBezTo>
                  <a:pt x="3281" y="2307"/>
                  <a:pt x="3203" y="2320"/>
                  <a:pt x="3130" y="2344"/>
                </a:cubicBezTo>
                <a:cubicBezTo>
                  <a:pt x="3130" y="0"/>
                  <a:pt x="3130" y="0"/>
                  <a:pt x="3130" y="0"/>
                </a:cubicBezTo>
                <a:cubicBezTo>
                  <a:pt x="2317" y="0"/>
                  <a:pt x="2317" y="0"/>
                  <a:pt x="2317" y="0"/>
                </a:cubicBezTo>
                <a:cubicBezTo>
                  <a:pt x="2317" y="3120"/>
                  <a:pt x="2317" y="3120"/>
                  <a:pt x="2317" y="3120"/>
                </a:cubicBezTo>
                <a:cubicBezTo>
                  <a:pt x="2070" y="3120"/>
                  <a:pt x="2070" y="3120"/>
                  <a:pt x="2070" y="3120"/>
                </a:cubicBezTo>
                <a:cubicBezTo>
                  <a:pt x="2070" y="1277"/>
                  <a:pt x="2070" y="1277"/>
                  <a:pt x="2070" y="1277"/>
                </a:cubicBezTo>
                <a:cubicBezTo>
                  <a:pt x="1257" y="1277"/>
                  <a:pt x="1257" y="1277"/>
                  <a:pt x="1257" y="1277"/>
                </a:cubicBezTo>
                <a:cubicBezTo>
                  <a:pt x="1257" y="3120"/>
                  <a:pt x="1257" y="3120"/>
                  <a:pt x="1257" y="3120"/>
                </a:cubicBezTo>
                <a:cubicBezTo>
                  <a:pt x="1010" y="3120"/>
                  <a:pt x="1010" y="3120"/>
                  <a:pt x="1010" y="3120"/>
                </a:cubicBezTo>
                <a:cubicBezTo>
                  <a:pt x="1010" y="2127"/>
                  <a:pt x="1010" y="2127"/>
                  <a:pt x="1010" y="2127"/>
                </a:cubicBezTo>
                <a:cubicBezTo>
                  <a:pt x="197" y="2127"/>
                  <a:pt x="197" y="2127"/>
                  <a:pt x="197" y="2127"/>
                </a:cubicBezTo>
                <a:cubicBezTo>
                  <a:pt x="197" y="3120"/>
                  <a:pt x="197" y="3120"/>
                  <a:pt x="197" y="3120"/>
                </a:cubicBezTo>
                <a:cubicBezTo>
                  <a:pt x="0" y="3120"/>
                  <a:pt x="0" y="3120"/>
                  <a:pt x="0" y="3120"/>
                </a:cubicBezTo>
                <a:cubicBezTo>
                  <a:pt x="0" y="3240"/>
                  <a:pt x="0" y="3240"/>
                  <a:pt x="0" y="3240"/>
                </a:cubicBezTo>
                <a:cubicBezTo>
                  <a:pt x="197" y="3240"/>
                  <a:pt x="197" y="3240"/>
                  <a:pt x="197" y="3240"/>
                </a:cubicBezTo>
                <a:cubicBezTo>
                  <a:pt x="1010" y="3240"/>
                  <a:pt x="1010" y="3240"/>
                  <a:pt x="1010" y="3240"/>
                </a:cubicBezTo>
                <a:cubicBezTo>
                  <a:pt x="1257" y="3240"/>
                  <a:pt x="1257" y="3240"/>
                  <a:pt x="1257" y="3240"/>
                </a:cubicBezTo>
                <a:cubicBezTo>
                  <a:pt x="2070" y="3240"/>
                  <a:pt x="2070" y="3240"/>
                  <a:pt x="2070" y="3240"/>
                </a:cubicBezTo>
                <a:cubicBezTo>
                  <a:pt x="2317" y="3240"/>
                  <a:pt x="2317" y="3240"/>
                  <a:pt x="2317" y="3240"/>
                </a:cubicBezTo>
                <a:cubicBezTo>
                  <a:pt x="2647" y="3240"/>
                  <a:pt x="2647" y="3240"/>
                  <a:pt x="2647" y="3240"/>
                </a:cubicBezTo>
                <a:cubicBezTo>
                  <a:pt x="2733" y="3555"/>
                  <a:pt x="3021" y="3787"/>
                  <a:pt x="3362" y="3787"/>
                </a:cubicBezTo>
                <a:cubicBezTo>
                  <a:pt x="3770" y="3787"/>
                  <a:pt x="4102" y="3455"/>
                  <a:pt x="4102" y="3047"/>
                </a:cubicBezTo>
                <a:cubicBezTo>
                  <a:pt x="4102" y="2639"/>
                  <a:pt x="3770" y="2307"/>
                  <a:pt x="3362" y="2307"/>
                </a:cubicBezTo>
                <a:close/>
                <a:moveTo>
                  <a:pt x="317" y="3120"/>
                </a:moveTo>
                <a:cubicBezTo>
                  <a:pt x="317" y="2247"/>
                  <a:pt x="317" y="2247"/>
                  <a:pt x="317" y="2247"/>
                </a:cubicBezTo>
                <a:cubicBezTo>
                  <a:pt x="890" y="2247"/>
                  <a:pt x="890" y="2247"/>
                  <a:pt x="890" y="2247"/>
                </a:cubicBezTo>
                <a:cubicBezTo>
                  <a:pt x="890" y="3120"/>
                  <a:pt x="890" y="3120"/>
                  <a:pt x="890" y="3120"/>
                </a:cubicBezTo>
                <a:lnTo>
                  <a:pt x="317" y="3120"/>
                </a:lnTo>
                <a:close/>
                <a:moveTo>
                  <a:pt x="1377" y="3120"/>
                </a:moveTo>
                <a:cubicBezTo>
                  <a:pt x="1377" y="1397"/>
                  <a:pt x="1377" y="1397"/>
                  <a:pt x="1377" y="1397"/>
                </a:cubicBezTo>
                <a:cubicBezTo>
                  <a:pt x="1950" y="1397"/>
                  <a:pt x="1950" y="1397"/>
                  <a:pt x="1950" y="1397"/>
                </a:cubicBezTo>
                <a:cubicBezTo>
                  <a:pt x="1950" y="3120"/>
                  <a:pt x="1950" y="3120"/>
                  <a:pt x="1950" y="3120"/>
                </a:cubicBezTo>
                <a:lnTo>
                  <a:pt x="1377" y="3120"/>
                </a:lnTo>
                <a:close/>
                <a:moveTo>
                  <a:pt x="2437" y="3120"/>
                </a:moveTo>
                <a:cubicBezTo>
                  <a:pt x="2437" y="120"/>
                  <a:pt x="2437" y="120"/>
                  <a:pt x="2437" y="120"/>
                </a:cubicBezTo>
                <a:cubicBezTo>
                  <a:pt x="3010" y="120"/>
                  <a:pt x="3010" y="120"/>
                  <a:pt x="3010" y="120"/>
                </a:cubicBezTo>
                <a:cubicBezTo>
                  <a:pt x="3010" y="2396"/>
                  <a:pt x="3010" y="2396"/>
                  <a:pt x="3010" y="2396"/>
                </a:cubicBezTo>
                <a:cubicBezTo>
                  <a:pt x="2779" y="2521"/>
                  <a:pt x="2622" y="2766"/>
                  <a:pt x="2622" y="3047"/>
                </a:cubicBezTo>
                <a:cubicBezTo>
                  <a:pt x="2622" y="3072"/>
                  <a:pt x="2623" y="3096"/>
                  <a:pt x="2625" y="3120"/>
                </a:cubicBezTo>
                <a:lnTo>
                  <a:pt x="2437" y="3120"/>
                </a:lnTo>
                <a:close/>
                <a:moveTo>
                  <a:pt x="3362" y="3667"/>
                </a:moveTo>
                <a:cubicBezTo>
                  <a:pt x="3020" y="3667"/>
                  <a:pt x="2742" y="3389"/>
                  <a:pt x="2742" y="3047"/>
                </a:cubicBezTo>
                <a:cubicBezTo>
                  <a:pt x="2742" y="2705"/>
                  <a:pt x="3020" y="2427"/>
                  <a:pt x="3362" y="2427"/>
                </a:cubicBezTo>
                <a:cubicBezTo>
                  <a:pt x="3704" y="2427"/>
                  <a:pt x="3982" y="2705"/>
                  <a:pt x="3982" y="3047"/>
                </a:cubicBezTo>
                <a:cubicBezTo>
                  <a:pt x="3982" y="3389"/>
                  <a:pt x="3704" y="3667"/>
                  <a:pt x="3362" y="3667"/>
                </a:cubicBezTo>
                <a:close/>
                <a:moveTo>
                  <a:pt x="3120" y="2756"/>
                </a:moveTo>
                <a:cubicBezTo>
                  <a:pt x="3617" y="2756"/>
                  <a:pt x="3617" y="2756"/>
                  <a:pt x="3617" y="2756"/>
                </a:cubicBezTo>
                <a:cubicBezTo>
                  <a:pt x="3617" y="3253"/>
                  <a:pt x="3617" y="3253"/>
                  <a:pt x="3617" y="3253"/>
                </a:cubicBezTo>
                <a:cubicBezTo>
                  <a:pt x="3497" y="3253"/>
                  <a:pt x="3497" y="3253"/>
                  <a:pt x="3497" y="3253"/>
                </a:cubicBezTo>
                <a:cubicBezTo>
                  <a:pt x="3497" y="2957"/>
                  <a:pt x="3497" y="2957"/>
                  <a:pt x="3497" y="2957"/>
                </a:cubicBezTo>
                <a:cubicBezTo>
                  <a:pt x="3105" y="3349"/>
                  <a:pt x="3105" y="3349"/>
                  <a:pt x="3105" y="3349"/>
                </a:cubicBezTo>
                <a:cubicBezTo>
                  <a:pt x="3020" y="3264"/>
                  <a:pt x="3020" y="3264"/>
                  <a:pt x="3020" y="3264"/>
                </a:cubicBezTo>
                <a:cubicBezTo>
                  <a:pt x="3409" y="2876"/>
                  <a:pt x="3409" y="2876"/>
                  <a:pt x="3409" y="2876"/>
                </a:cubicBezTo>
                <a:cubicBezTo>
                  <a:pt x="3120" y="2876"/>
                  <a:pt x="3120" y="2876"/>
                  <a:pt x="3120" y="2876"/>
                </a:cubicBezTo>
                <a:lnTo>
                  <a:pt x="3120" y="2756"/>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438" name="Google Shape;438;p79"/>
          <p:cNvSpPr/>
          <p:nvPr/>
        </p:nvSpPr>
        <p:spPr>
          <a:xfrm>
            <a:off x="792572" y="1394895"/>
            <a:ext cx="602458" cy="561972"/>
          </a:xfrm>
          <a:custGeom>
            <a:rect b="b" l="l" r="r" t="t"/>
            <a:pathLst>
              <a:path extrusionOk="0" h="2630" w="2817">
                <a:moveTo>
                  <a:pt x="2817" y="226"/>
                </a:moveTo>
                <a:cubicBezTo>
                  <a:pt x="2817" y="0"/>
                  <a:pt x="2817" y="0"/>
                  <a:pt x="2817" y="0"/>
                </a:cubicBezTo>
                <a:cubicBezTo>
                  <a:pt x="293" y="0"/>
                  <a:pt x="293" y="0"/>
                  <a:pt x="293" y="0"/>
                </a:cubicBezTo>
                <a:cubicBezTo>
                  <a:pt x="293" y="226"/>
                  <a:pt x="293" y="226"/>
                  <a:pt x="293" y="226"/>
                </a:cubicBezTo>
                <a:cubicBezTo>
                  <a:pt x="353" y="226"/>
                  <a:pt x="353" y="226"/>
                  <a:pt x="353" y="226"/>
                </a:cubicBezTo>
                <a:cubicBezTo>
                  <a:pt x="353" y="395"/>
                  <a:pt x="353" y="395"/>
                  <a:pt x="353" y="395"/>
                </a:cubicBezTo>
                <a:cubicBezTo>
                  <a:pt x="275" y="443"/>
                  <a:pt x="223" y="529"/>
                  <a:pt x="223" y="627"/>
                </a:cubicBezTo>
                <a:cubicBezTo>
                  <a:pt x="223" y="706"/>
                  <a:pt x="257" y="778"/>
                  <a:pt x="311" y="828"/>
                </a:cubicBezTo>
                <a:cubicBezTo>
                  <a:pt x="249" y="835"/>
                  <a:pt x="189" y="845"/>
                  <a:pt x="145" y="858"/>
                </a:cubicBezTo>
                <a:cubicBezTo>
                  <a:pt x="65" y="882"/>
                  <a:pt x="1" y="971"/>
                  <a:pt x="0" y="1056"/>
                </a:cubicBezTo>
                <a:cubicBezTo>
                  <a:pt x="0" y="1771"/>
                  <a:pt x="0" y="1771"/>
                  <a:pt x="0" y="1771"/>
                </a:cubicBezTo>
                <a:cubicBezTo>
                  <a:pt x="0" y="1815"/>
                  <a:pt x="32" y="1858"/>
                  <a:pt x="90" y="1890"/>
                </a:cubicBezTo>
                <a:cubicBezTo>
                  <a:pt x="127" y="1911"/>
                  <a:pt x="171" y="1925"/>
                  <a:pt x="208" y="1929"/>
                </a:cubicBezTo>
                <a:cubicBezTo>
                  <a:pt x="208" y="2630"/>
                  <a:pt x="208" y="2630"/>
                  <a:pt x="208" y="2630"/>
                </a:cubicBezTo>
                <a:cubicBezTo>
                  <a:pt x="782" y="2630"/>
                  <a:pt x="782" y="2630"/>
                  <a:pt x="782" y="2630"/>
                </a:cubicBezTo>
                <a:cubicBezTo>
                  <a:pt x="782" y="1734"/>
                  <a:pt x="782" y="1734"/>
                  <a:pt x="782" y="1734"/>
                </a:cubicBezTo>
                <a:cubicBezTo>
                  <a:pt x="1204" y="1734"/>
                  <a:pt x="1204" y="1734"/>
                  <a:pt x="1204" y="1734"/>
                </a:cubicBezTo>
                <a:cubicBezTo>
                  <a:pt x="1036" y="2017"/>
                  <a:pt x="1036" y="2017"/>
                  <a:pt x="1036" y="2017"/>
                </a:cubicBezTo>
                <a:cubicBezTo>
                  <a:pt x="1108" y="2060"/>
                  <a:pt x="1108" y="2060"/>
                  <a:pt x="1108" y="2060"/>
                </a:cubicBezTo>
                <a:cubicBezTo>
                  <a:pt x="1302" y="1734"/>
                  <a:pt x="1302" y="1734"/>
                  <a:pt x="1302" y="1734"/>
                </a:cubicBezTo>
                <a:cubicBezTo>
                  <a:pt x="1512" y="1734"/>
                  <a:pt x="1512" y="1734"/>
                  <a:pt x="1512" y="1734"/>
                </a:cubicBezTo>
                <a:cubicBezTo>
                  <a:pt x="1512" y="2039"/>
                  <a:pt x="1512" y="2039"/>
                  <a:pt x="1512" y="2039"/>
                </a:cubicBezTo>
                <a:cubicBezTo>
                  <a:pt x="1597" y="2039"/>
                  <a:pt x="1597" y="2039"/>
                  <a:pt x="1597" y="2039"/>
                </a:cubicBezTo>
                <a:cubicBezTo>
                  <a:pt x="1597" y="1734"/>
                  <a:pt x="1597" y="1734"/>
                  <a:pt x="1597" y="1734"/>
                </a:cubicBezTo>
                <a:cubicBezTo>
                  <a:pt x="1807" y="1734"/>
                  <a:pt x="1807" y="1734"/>
                  <a:pt x="1807" y="1734"/>
                </a:cubicBezTo>
                <a:cubicBezTo>
                  <a:pt x="2001" y="2060"/>
                  <a:pt x="2001" y="2060"/>
                  <a:pt x="2001" y="2060"/>
                </a:cubicBezTo>
                <a:cubicBezTo>
                  <a:pt x="2074" y="2017"/>
                  <a:pt x="2074" y="2017"/>
                  <a:pt x="2074" y="2017"/>
                </a:cubicBezTo>
                <a:cubicBezTo>
                  <a:pt x="1906" y="1734"/>
                  <a:pt x="1906" y="1734"/>
                  <a:pt x="1906" y="1734"/>
                </a:cubicBezTo>
                <a:cubicBezTo>
                  <a:pt x="2817" y="1734"/>
                  <a:pt x="2817" y="1734"/>
                  <a:pt x="2817" y="1734"/>
                </a:cubicBezTo>
                <a:cubicBezTo>
                  <a:pt x="2817" y="1509"/>
                  <a:pt x="2817" y="1509"/>
                  <a:pt x="2817" y="1509"/>
                </a:cubicBezTo>
                <a:cubicBezTo>
                  <a:pt x="2756" y="1509"/>
                  <a:pt x="2756" y="1509"/>
                  <a:pt x="2756" y="1509"/>
                </a:cubicBezTo>
                <a:cubicBezTo>
                  <a:pt x="2756" y="226"/>
                  <a:pt x="2756" y="226"/>
                  <a:pt x="2756" y="226"/>
                </a:cubicBezTo>
                <a:lnTo>
                  <a:pt x="2817" y="226"/>
                </a:lnTo>
                <a:close/>
                <a:moveTo>
                  <a:pt x="377" y="85"/>
                </a:moveTo>
                <a:cubicBezTo>
                  <a:pt x="2732" y="85"/>
                  <a:pt x="2732" y="85"/>
                  <a:pt x="2732" y="85"/>
                </a:cubicBezTo>
                <a:cubicBezTo>
                  <a:pt x="2732" y="141"/>
                  <a:pt x="2732" y="141"/>
                  <a:pt x="2732" y="141"/>
                </a:cubicBezTo>
                <a:cubicBezTo>
                  <a:pt x="377" y="141"/>
                  <a:pt x="377" y="141"/>
                  <a:pt x="377" y="141"/>
                </a:cubicBezTo>
                <a:lnTo>
                  <a:pt x="377" y="85"/>
                </a:lnTo>
                <a:close/>
                <a:moveTo>
                  <a:pt x="308" y="627"/>
                </a:moveTo>
                <a:cubicBezTo>
                  <a:pt x="308" y="524"/>
                  <a:pt x="392" y="440"/>
                  <a:pt x="495" y="440"/>
                </a:cubicBezTo>
                <a:cubicBezTo>
                  <a:pt x="599" y="440"/>
                  <a:pt x="683" y="524"/>
                  <a:pt x="683" y="627"/>
                </a:cubicBezTo>
                <a:cubicBezTo>
                  <a:pt x="683" y="717"/>
                  <a:pt x="620" y="792"/>
                  <a:pt x="535" y="811"/>
                </a:cubicBezTo>
                <a:cubicBezTo>
                  <a:pt x="516" y="811"/>
                  <a:pt x="495" y="812"/>
                  <a:pt x="474" y="814"/>
                </a:cubicBezTo>
                <a:cubicBezTo>
                  <a:pt x="381" y="803"/>
                  <a:pt x="308" y="724"/>
                  <a:pt x="308" y="627"/>
                </a:cubicBezTo>
                <a:close/>
                <a:moveTo>
                  <a:pt x="698" y="2546"/>
                </a:moveTo>
                <a:cubicBezTo>
                  <a:pt x="538" y="2546"/>
                  <a:pt x="538" y="2546"/>
                  <a:pt x="538" y="2546"/>
                </a:cubicBezTo>
                <a:cubicBezTo>
                  <a:pt x="538" y="1854"/>
                  <a:pt x="538" y="1854"/>
                  <a:pt x="538" y="1854"/>
                </a:cubicBezTo>
                <a:cubicBezTo>
                  <a:pt x="453" y="1854"/>
                  <a:pt x="453" y="1854"/>
                  <a:pt x="453" y="1854"/>
                </a:cubicBezTo>
                <a:cubicBezTo>
                  <a:pt x="453" y="2546"/>
                  <a:pt x="453" y="2546"/>
                  <a:pt x="453" y="2546"/>
                </a:cubicBezTo>
                <a:cubicBezTo>
                  <a:pt x="293" y="2546"/>
                  <a:pt x="293" y="2546"/>
                  <a:pt x="293" y="2546"/>
                </a:cubicBezTo>
                <a:cubicBezTo>
                  <a:pt x="293" y="1096"/>
                  <a:pt x="293" y="1096"/>
                  <a:pt x="293" y="1096"/>
                </a:cubicBezTo>
                <a:cubicBezTo>
                  <a:pt x="208" y="1096"/>
                  <a:pt x="208" y="1096"/>
                  <a:pt x="208" y="1096"/>
                </a:cubicBezTo>
                <a:cubicBezTo>
                  <a:pt x="208" y="1844"/>
                  <a:pt x="208" y="1844"/>
                  <a:pt x="208" y="1844"/>
                </a:cubicBezTo>
                <a:cubicBezTo>
                  <a:pt x="184" y="1840"/>
                  <a:pt x="155" y="1830"/>
                  <a:pt x="131" y="1816"/>
                </a:cubicBezTo>
                <a:cubicBezTo>
                  <a:pt x="97" y="1797"/>
                  <a:pt x="85" y="1779"/>
                  <a:pt x="85" y="1771"/>
                </a:cubicBezTo>
                <a:cubicBezTo>
                  <a:pt x="85" y="1057"/>
                  <a:pt x="85" y="1057"/>
                  <a:pt x="85" y="1057"/>
                </a:cubicBezTo>
                <a:cubicBezTo>
                  <a:pt x="85" y="1008"/>
                  <a:pt x="125" y="952"/>
                  <a:pt x="169" y="939"/>
                </a:cubicBezTo>
                <a:cubicBezTo>
                  <a:pt x="241" y="917"/>
                  <a:pt x="365" y="905"/>
                  <a:pt x="474" y="899"/>
                </a:cubicBezTo>
                <a:cubicBezTo>
                  <a:pt x="481" y="899"/>
                  <a:pt x="488" y="900"/>
                  <a:pt x="495" y="900"/>
                </a:cubicBezTo>
                <a:cubicBezTo>
                  <a:pt x="512" y="900"/>
                  <a:pt x="529" y="898"/>
                  <a:pt x="545" y="895"/>
                </a:cubicBezTo>
                <a:cubicBezTo>
                  <a:pt x="602" y="892"/>
                  <a:pt x="649" y="891"/>
                  <a:pt x="672" y="891"/>
                </a:cubicBezTo>
                <a:cubicBezTo>
                  <a:pt x="1386" y="891"/>
                  <a:pt x="1386" y="891"/>
                  <a:pt x="1386" y="891"/>
                </a:cubicBezTo>
                <a:cubicBezTo>
                  <a:pt x="1386" y="891"/>
                  <a:pt x="1386" y="891"/>
                  <a:pt x="1386" y="891"/>
                </a:cubicBezTo>
                <a:cubicBezTo>
                  <a:pt x="1417" y="891"/>
                  <a:pt x="1456" y="949"/>
                  <a:pt x="1461" y="998"/>
                </a:cubicBezTo>
                <a:cubicBezTo>
                  <a:pt x="708" y="998"/>
                  <a:pt x="708" y="998"/>
                  <a:pt x="708" y="998"/>
                </a:cubicBezTo>
                <a:cubicBezTo>
                  <a:pt x="708" y="1008"/>
                  <a:pt x="708" y="1008"/>
                  <a:pt x="708" y="1008"/>
                </a:cubicBezTo>
                <a:cubicBezTo>
                  <a:pt x="698" y="1008"/>
                  <a:pt x="698" y="1008"/>
                  <a:pt x="698" y="1008"/>
                </a:cubicBezTo>
                <a:lnTo>
                  <a:pt x="698" y="2546"/>
                </a:lnTo>
                <a:close/>
                <a:moveTo>
                  <a:pt x="2732" y="1649"/>
                </a:moveTo>
                <a:cubicBezTo>
                  <a:pt x="782" y="1649"/>
                  <a:pt x="782" y="1649"/>
                  <a:pt x="782" y="1649"/>
                </a:cubicBezTo>
                <a:cubicBezTo>
                  <a:pt x="782" y="1593"/>
                  <a:pt x="782" y="1593"/>
                  <a:pt x="782" y="1593"/>
                </a:cubicBezTo>
                <a:cubicBezTo>
                  <a:pt x="2732" y="1593"/>
                  <a:pt x="2732" y="1593"/>
                  <a:pt x="2732" y="1593"/>
                </a:cubicBezTo>
                <a:lnTo>
                  <a:pt x="2732" y="1649"/>
                </a:lnTo>
                <a:close/>
                <a:moveTo>
                  <a:pt x="2672" y="1509"/>
                </a:moveTo>
                <a:cubicBezTo>
                  <a:pt x="782" y="1509"/>
                  <a:pt x="782" y="1509"/>
                  <a:pt x="782" y="1509"/>
                </a:cubicBezTo>
                <a:cubicBezTo>
                  <a:pt x="782" y="1082"/>
                  <a:pt x="782" y="1082"/>
                  <a:pt x="782" y="1082"/>
                </a:cubicBezTo>
                <a:cubicBezTo>
                  <a:pt x="1546" y="1082"/>
                  <a:pt x="1546" y="1082"/>
                  <a:pt x="1546" y="1082"/>
                </a:cubicBezTo>
                <a:cubicBezTo>
                  <a:pt x="1546" y="1006"/>
                  <a:pt x="1546" y="1006"/>
                  <a:pt x="1546" y="1006"/>
                </a:cubicBezTo>
                <a:cubicBezTo>
                  <a:pt x="1546" y="1005"/>
                  <a:pt x="1546" y="1005"/>
                  <a:pt x="1546" y="1005"/>
                </a:cubicBezTo>
                <a:cubicBezTo>
                  <a:pt x="1545" y="964"/>
                  <a:pt x="1530" y="917"/>
                  <a:pt x="1504" y="879"/>
                </a:cubicBezTo>
                <a:cubicBezTo>
                  <a:pt x="1472" y="832"/>
                  <a:pt x="1430" y="807"/>
                  <a:pt x="1386" y="807"/>
                </a:cubicBezTo>
                <a:cubicBezTo>
                  <a:pt x="1386" y="807"/>
                  <a:pt x="1386" y="807"/>
                  <a:pt x="1386" y="807"/>
                </a:cubicBezTo>
                <a:cubicBezTo>
                  <a:pt x="700" y="807"/>
                  <a:pt x="700" y="807"/>
                  <a:pt x="700" y="807"/>
                </a:cubicBezTo>
                <a:cubicBezTo>
                  <a:pt x="742" y="759"/>
                  <a:pt x="767" y="696"/>
                  <a:pt x="767" y="627"/>
                </a:cubicBezTo>
                <a:cubicBezTo>
                  <a:pt x="767" y="477"/>
                  <a:pt x="645" y="355"/>
                  <a:pt x="495" y="355"/>
                </a:cubicBezTo>
                <a:cubicBezTo>
                  <a:pt x="475" y="355"/>
                  <a:pt x="456" y="357"/>
                  <a:pt x="438" y="361"/>
                </a:cubicBezTo>
                <a:cubicBezTo>
                  <a:pt x="438" y="226"/>
                  <a:pt x="438" y="226"/>
                  <a:pt x="438" y="226"/>
                </a:cubicBezTo>
                <a:cubicBezTo>
                  <a:pt x="2672" y="226"/>
                  <a:pt x="2672" y="226"/>
                  <a:pt x="2672" y="226"/>
                </a:cubicBezTo>
                <a:lnTo>
                  <a:pt x="2672" y="1509"/>
                </a:lnTo>
                <a:close/>
                <a:moveTo>
                  <a:pt x="1196" y="1386"/>
                </a:moveTo>
                <a:cubicBezTo>
                  <a:pt x="1557" y="1386"/>
                  <a:pt x="1557" y="1386"/>
                  <a:pt x="1557" y="1386"/>
                </a:cubicBezTo>
                <a:cubicBezTo>
                  <a:pt x="1557" y="1136"/>
                  <a:pt x="1557" y="1136"/>
                  <a:pt x="1557" y="1136"/>
                </a:cubicBezTo>
                <a:cubicBezTo>
                  <a:pt x="1196" y="1136"/>
                  <a:pt x="1196" y="1136"/>
                  <a:pt x="1196" y="1136"/>
                </a:cubicBezTo>
                <a:lnTo>
                  <a:pt x="1196" y="1386"/>
                </a:lnTo>
                <a:close/>
                <a:moveTo>
                  <a:pt x="1281" y="1220"/>
                </a:moveTo>
                <a:cubicBezTo>
                  <a:pt x="1472" y="1220"/>
                  <a:pt x="1472" y="1220"/>
                  <a:pt x="1472" y="1220"/>
                </a:cubicBezTo>
                <a:cubicBezTo>
                  <a:pt x="1472" y="1301"/>
                  <a:pt x="1472" y="1301"/>
                  <a:pt x="1472" y="1301"/>
                </a:cubicBezTo>
                <a:cubicBezTo>
                  <a:pt x="1281" y="1301"/>
                  <a:pt x="1281" y="1301"/>
                  <a:pt x="1281" y="1301"/>
                </a:cubicBezTo>
                <a:lnTo>
                  <a:pt x="1281" y="1220"/>
                </a:lnTo>
                <a:close/>
                <a:moveTo>
                  <a:pt x="1682" y="1386"/>
                </a:moveTo>
                <a:cubicBezTo>
                  <a:pt x="2042" y="1386"/>
                  <a:pt x="2042" y="1386"/>
                  <a:pt x="2042" y="1386"/>
                </a:cubicBezTo>
                <a:cubicBezTo>
                  <a:pt x="2042" y="845"/>
                  <a:pt x="2042" y="845"/>
                  <a:pt x="2042" y="845"/>
                </a:cubicBezTo>
                <a:cubicBezTo>
                  <a:pt x="1682" y="845"/>
                  <a:pt x="1682" y="845"/>
                  <a:pt x="1682" y="845"/>
                </a:cubicBezTo>
                <a:lnTo>
                  <a:pt x="1682" y="1386"/>
                </a:lnTo>
                <a:close/>
                <a:moveTo>
                  <a:pt x="1766" y="929"/>
                </a:moveTo>
                <a:cubicBezTo>
                  <a:pt x="1958" y="929"/>
                  <a:pt x="1958" y="929"/>
                  <a:pt x="1958" y="929"/>
                </a:cubicBezTo>
                <a:cubicBezTo>
                  <a:pt x="1958" y="1301"/>
                  <a:pt x="1958" y="1301"/>
                  <a:pt x="1958" y="1301"/>
                </a:cubicBezTo>
                <a:cubicBezTo>
                  <a:pt x="1766" y="1301"/>
                  <a:pt x="1766" y="1301"/>
                  <a:pt x="1766" y="1301"/>
                </a:cubicBezTo>
                <a:lnTo>
                  <a:pt x="1766" y="929"/>
                </a:lnTo>
                <a:close/>
                <a:moveTo>
                  <a:pt x="2500" y="476"/>
                </a:moveTo>
                <a:cubicBezTo>
                  <a:pt x="2140" y="476"/>
                  <a:pt x="2140" y="476"/>
                  <a:pt x="2140" y="476"/>
                </a:cubicBezTo>
                <a:cubicBezTo>
                  <a:pt x="2140" y="1386"/>
                  <a:pt x="2140" y="1386"/>
                  <a:pt x="2140" y="1386"/>
                </a:cubicBezTo>
                <a:cubicBezTo>
                  <a:pt x="2500" y="1386"/>
                  <a:pt x="2500" y="1386"/>
                  <a:pt x="2500" y="1386"/>
                </a:cubicBezTo>
                <a:lnTo>
                  <a:pt x="2500" y="476"/>
                </a:lnTo>
                <a:close/>
                <a:moveTo>
                  <a:pt x="2416" y="1301"/>
                </a:moveTo>
                <a:cubicBezTo>
                  <a:pt x="2224" y="1301"/>
                  <a:pt x="2224" y="1301"/>
                  <a:pt x="2224" y="1301"/>
                </a:cubicBezTo>
                <a:cubicBezTo>
                  <a:pt x="2224" y="560"/>
                  <a:pt x="2224" y="560"/>
                  <a:pt x="2224" y="560"/>
                </a:cubicBezTo>
                <a:cubicBezTo>
                  <a:pt x="2416" y="560"/>
                  <a:pt x="2416" y="560"/>
                  <a:pt x="2416" y="560"/>
                </a:cubicBezTo>
                <a:lnTo>
                  <a:pt x="2416" y="1301"/>
                </a:lnTo>
                <a:close/>
                <a:moveTo>
                  <a:pt x="1706" y="495"/>
                </a:moveTo>
                <a:cubicBezTo>
                  <a:pt x="926" y="495"/>
                  <a:pt x="926" y="495"/>
                  <a:pt x="926" y="495"/>
                </a:cubicBezTo>
                <a:cubicBezTo>
                  <a:pt x="926" y="410"/>
                  <a:pt x="926" y="410"/>
                  <a:pt x="926" y="410"/>
                </a:cubicBezTo>
                <a:cubicBezTo>
                  <a:pt x="1706" y="410"/>
                  <a:pt x="1706" y="410"/>
                  <a:pt x="1706" y="410"/>
                </a:cubicBezTo>
                <a:lnTo>
                  <a:pt x="1706" y="495"/>
                </a:lnTo>
                <a:close/>
                <a:moveTo>
                  <a:pt x="1706" y="683"/>
                </a:moveTo>
                <a:cubicBezTo>
                  <a:pt x="926" y="683"/>
                  <a:pt x="926" y="683"/>
                  <a:pt x="926" y="683"/>
                </a:cubicBezTo>
                <a:cubicBezTo>
                  <a:pt x="926" y="598"/>
                  <a:pt x="926" y="598"/>
                  <a:pt x="926" y="598"/>
                </a:cubicBezTo>
                <a:cubicBezTo>
                  <a:pt x="1706" y="598"/>
                  <a:pt x="1706" y="598"/>
                  <a:pt x="1706" y="598"/>
                </a:cubicBezTo>
                <a:lnTo>
                  <a:pt x="1706" y="683"/>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439" name="Google Shape;439;p7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0" name="Google Shape;440;p79"/>
          <p:cNvSpPr/>
          <p:nvPr/>
        </p:nvSpPr>
        <p:spPr>
          <a:xfrm>
            <a:off x="2639750" y="3908550"/>
            <a:ext cx="4128300" cy="457800"/>
          </a:xfrm>
          <a:prstGeom prst="roundRect">
            <a:avLst>
              <a:gd fmla="val 16667" name="adj"/>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Source Sans Pro"/>
                <a:ea typeface="Source Sans Pro"/>
                <a:cs typeface="Source Sans Pro"/>
                <a:sym typeface="Source Sans Pro"/>
              </a:rPr>
              <a:t>Collaborate at FinOps.org</a:t>
            </a:r>
            <a:endParaRPr b="1" sz="1900">
              <a:solidFill>
                <a:schemeClr val="lt1"/>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0"/>
          <p:cNvSpPr txBox="1"/>
          <p:nvPr>
            <p:ph type="title"/>
          </p:nvPr>
        </p:nvSpPr>
        <p:spPr>
          <a:xfrm>
            <a:off x="311700" y="2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Data.FinOps.Org: what are your top challenges?</a:t>
            </a:r>
            <a:endParaRPr/>
          </a:p>
        </p:txBody>
      </p:sp>
      <p:sp>
        <p:nvSpPr>
          <p:cNvPr id="446" name="Google Shape;446;p8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447" name="Google Shape;447;p80"/>
          <p:cNvPicPr preferRelativeResize="0"/>
          <p:nvPr/>
        </p:nvPicPr>
        <p:blipFill>
          <a:blip r:embed="rId3">
            <a:alphaModFix/>
          </a:blip>
          <a:stretch>
            <a:fillRect/>
          </a:stretch>
        </p:blipFill>
        <p:spPr>
          <a:xfrm>
            <a:off x="1029900" y="839975"/>
            <a:ext cx="7244392" cy="3820975"/>
          </a:xfrm>
          <a:prstGeom prst="rect">
            <a:avLst/>
          </a:prstGeom>
          <a:noFill/>
          <a:ln>
            <a:noFill/>
          </a:ln>
        </p:spPr>
      </p:pic>
      <p:sp>
        <p:nvSpPr>
          <p:cNvPr id="448" name="Google Shape;448;p80"/>
          <p:cNvSpPr txBox="1"/>
          <p:nvPr/>
        </p:nvSpPr>
        <p:spPr>
          <a:xfrm>
            <a:off x="1421350" y="4594000"/>
            <a:ext cx="656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4">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81"/>
          <p:cNvSpPr/>
          <p:nvPr/>
        </p:nvSpPr>
        <p:spPr>
          <a:xfrm>
            <a:off x="0" y="-25"/>
            <a:ext cx="9144000" cy="39498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1"/>
          <p:cNvSpPr txBox="1"/>
          <p:nvPr>
            <p:ph idx="12" type="sldNum"/>
          </p:nvPr>
        </p:nvSpPr>
        <p:spPr>
          <a:xfrm>
            <a:off x="8472458" y="4815617"/>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latin typeface="IBM Plex Sans Medium"/>
                <a:ea typeface="IBM Plex Sans Medium"/>
                <a:cs typeface="IBM Plex Sans Medium"/>
                <a:sym typeface="IBM Plex Sans Medium"/>
              </a:rPr>
              <a:t>‹#›</a:t>
            </a:fld>
            <a:endParaRPr sz="900">
              <a:latin typeface="IBM Plex Sans Medium"/>
              <a:ea typeface="IBM Plex Sans Medium"/>
              <a:cs typeface="IBM Plex Sans Medium"/>
              <a:sym typeface="IBM Plex Sans Medium"/>
            </a:endParaRPr>
          </a:p>
        </p:txBody>
      </p:sp>
      <p:sp>
        <p:nvSpPr>
          <p:cNvPr id="455" name="Google Shape;455;p81"/>
          <p:cNvSpPr txBox="1"/>
          <p:nvPr/>
        </p:nvSpPr>
        <p:spPr>
          <a:xfrm>
            <a:off x="3914550" y="4021275"/>
            <a:ext cx="13149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600">
                <a:solidFill>
                  <a:schemeClr val="dk2"/>
                </a:solidFill>
                <a:latin typeface="Source Sans Pro"/>
                <a:ea typeface="Source Sans Pro"/>
                <a:cs typeface="Source Sans Pro"/>
                <a:sym typeface="Source Sans Pro"/>
              </a:rPr>
              <a:t>Domains</a:t>
            </a:r>
            <a:endParaRPr b="1" sz="1600">
              <a:solidFill>
                <a:schemeClr val="dk2"/>
              </a:solidFill>
              <a:latin typeface="Source Sans Pro"/>
              <a:ea typeface="Source Sans Pro"/>
              <a:cs typeface="Source Sans Pro"/>
              <a:sym typeface="Source Sans Pro"/>
            </a:endParaRPr>
          </a:p>
        </p:txBody>
      </p:sp>
      <p:sp>
        <p:nvSpPr>
          <p:cNvPr id="456" name="Google Shape;456;p81"/>
          <p:cNvSpPr txBox="1"/>
          <p:nvPr/>
        </p:nvSpPr>
        <p:spPr>
          <a:xfrm>
            <a:off x="3218175" y="1184926"/>
            <a:ext cx="1954500" cy="29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Personas</a:t>
            </a:r>
            <a:endParaRPr b="1" sz="1600">
              <a:solidFill>
                <a:schemeClr val="dk2"/>
              </a:solidFill>
              <a:latin typeface="Source Sans Pro"/>
              <a:ea typeface="Source Sans Pro"/>
              <a:cs typeface="Source Sans Pro"/>
              <a:sym typeface="Source Sans Pro"/>
            </a:endParaRPr>
          </a:p>
        </p:txBody>
      </p:sp>
      <p:sp>
        <p:nvSpPr>
          <p:cNvPr id="457" name="Google Shape;457;p81"/>
          <p:cNvSpPr/>
          <p:nvPr/>
        </p:nvSpPr>
        <p:spPr>
          <a:xfrm>
            <a:off x="3636475" y="1668963"/>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FinOps Practitioner</a:t>
            </a:r>
            <a:endParaRPr sz="1300">
              <a:solidFill>
                <a:schemeClr val="lt1"/>
              </a:solidFill>
              <a:latin typeface="Source Sans Pro"/>
              <a:ea typeface="Source Sans Pro"/>
              <a:cs typeface="Source Sans Pro"/>
              <a:sym typeface="Source Sans Pro"/>
            </a:endParaRPr>
          </a:p>
        </p:txBody>
      </p:sp>
      <p:sp>
        <p:nvSpPr>
          <p:cNvPr id="458" name="Google Shape;458;p81"/>
          <p:cNvSpPr/>
          <p:nvPr/>
        </p:nvSpPr>
        <p:spPr>
          <a:xfrm>
            <a:off x="3636475" y="2114021"/>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Executive</a:t>
            </a:r>
            <a:endParaRPr sz="1300">
              <a:solidFill>
                <a:schemeClr val="lt1"/>
              </a:solidFill>
              <a:latin typeface="Source Sans Pro"/>
              <a:ea typeface="Source Sans Pro"/>
              <a:cs typeface="Source Sans Pro"/>
              <a:sym typeface="Source Sans Pro"/>
            </a:endParaRPr>
          </a:p>
        </p:txBody>
      </p:sp>
      <p:sp>
        <p:nvSpPr>
          <p:cNvPr id="459" name="Google Shape;459;p81"/>
          <p:cNvSpPr/>
          <p:nvPr/>
        </p:nvSpPr>
        <p:spPr>
          <a:xfrm>
            <a:off x="3636475" y="2559080"/>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Business/Product Owner</a:t>
            </a:r>
            <a:endParaRPr sz="1300">
              <a:solidFill>
                <a:schemeClr val="lt1"/>
              </a:solidFill>
              <a:latin typeface="Source Sans Pro"/>
              <a:ea typeface="Source Sans Pro"/>
              <a:cs typeface="Source Sans Pro"/>
              <a:sym typeface="Source Sans Pro"/>
            </a:endParaRPr>
          </a:p>
        </p:txBody>
      </p:sp>
      <p:sp>
        <p:nvSpPr>
          <p:cNvPr id="460" name="Google Shape;460;p81"/>
          <p:cNvSpPr/>
          <p:nvPr/>
        </p:nvSpPr>
        <p:spPr>
          <a:xfrm>
            <a:off x="3636475" y="3004139"/>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Finance/Procurement </a:t>
            </a:r>
            <a:endParaRPr sz="1300">
              <a:solidFill>
                <a:schemeClr val="lt1"/>
              </a:solidFill>
              <a:latin typeface="Source Sans Pro"/>
              <a:ea typeface="Source Sans Pro"/>
              <a:cs typeface="Source Sans Pro"/>
              <a:sym typeface="Source Sans Pro"/>
            </a:endParaRPr>
          </a:p>
        </p:txBody>
      </p:sp>
      <p:sp>
        <p:nvSpPr>
          <p:cNvPr id="461" name="Google Shape;461;p81"/>
          <p:cNvSpPr/>
          <p:nvPr/>
        </p:nvSpPr>
        <p:spPr>
          <a:xfrm>
            <a:off x="3636475" y="3449198"/>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Engineering/Operations</a:t>
            </a:r>
            <a:endParaRPr sz="1300">
              <a:solidFill>
                <a:schemeClr val="lt1"/>
              </a:solidFill>
              <a:latin typeface="Source Sans Pro"/>
              <a:ea typeface="Source Sans Pro"/>
              <a:cs typeface="Source Sans Pro"/>
              <a:sym typeface="Source Sans Pro"/>
            </a:endParaRPr>
          </a:p>
        </p:txBody>
      </p:sp>
      <p:pic>
        <p:nvPicPr>
          <p:cNvPr id="462" name="Google Shape;462;p81"/>
          <p:cNvPicPr preferRelativeResize="0"/>
          <p:nvPr/>
        </p:nvPicPr>
        <p:blipFill>
          <a:blip r:embed="rId3">
            <a:alphaModFix/>
          </a:blip>
          <a:stretch>
            <a:fillRect/>
          </a:stretch>
        </p:blipFill>
        <p:spPr>
          <a:xfrm>
            <a:off x="5697329" y="2864419"/>
            <a:ext cx="649325" cy="641290"/>
          </a:xfrm>
          <a:prstGeom prst="rect">
            <a:avLst/>
          </a:prstGeom>
          <a:noFill/>
          <a:ln>
            <a:noFill/>
          </a:ln>
        </p:spPr>
      </p:pic>
      <p:pic>
        <p:nvPicPr>
          <p:cNvPr id="463" name="Google Shape;463;p81"/>
          <p:cNvPicPr preferRelativeResize="0"/>
          <p:nvPr/>
        </p:nvPicPr>
        <p:blipFill>
          <a:blip r:embed="rId4">
            <a:alphaModFix/>
          </a:blip>
          <a:stretch>
            <a:fillRect/>
          </a:stretch>
        </p:blipFill>
        <p:spPr>
          <a:xfrm>
            <a:off x="3259585" y="2421461"/>
            <a:ext cx="649325" cy="641286"/>
          </a:xfrm>
          <a:prstGeom prst="rect">
            <a:avLst/>
          </a:prstGeom>
          <a:noFill/>
          <a:ln>
            <a:noFill/>
          </a:ln>
        </p:spPr>
      </p:pic>
      <p:pic>
        <p:nvPicPr>
          <p:cNvPr id="464" name="Google Shape;464;p81"/>
          <p:cNvPicPr preferRelativeResize="0"/>
          <p:nvPr/>
        </p:nvPicPr>
        <p:blipFill>
          <a:blip r:embed="rId5">
            <a:alphaModFix/>
          </a:blip>
          <a:stretch>
            <a:fillRect/>
          </a:stretch>
        </p:blipFill>
        <p:spPr>
          <a:xfrm>
            <a:off x="3241361" y="1483299"/>
            <a:ext cx="685775" cy="677289"/>
          </a:xfrm>
          <a:prstGeom prst="rect">
            <a:avLst/>
          </a:prstGeom>
          <a:noFill/>
          <a:ln>
            <a:noFill/>
          </a:ln>
        </p:spPr>
      </p:pic>
      <p:pic>
        <p:nvPicPr>
          <p:cNvPr id="465" name="Google Shape;465;p81"/>
          <p:cNvPicPr preferRelativeResize="0"/>
          <p:nvPr/>
        </p:nvPicPr>
        <p:blipFill>
          <a:blip r:embed="rId6">
            <a:alphaModFix/>
          </a:blip>
          <a:stretch>
            <a:fillRect/>
          </a:stretch>
        </p:blipFill>
        <p:spPr>
          <a:xfrm>
            <a:off x="5685850" y="1959089"/>
            <a:ext cx="649325" cy="641275"/>
          </a:xfrm>
          <a:prstGeom prst="rect">
            <a:avLst/>
          </a:prstGeom>
          <a:noFill/>
          <a:ln>
            <a:noFill/>
          </a:ln>
        </p:spPr>
      </p:pic>
      <p:pic>
        <p:nvPicPr>
          <p:cNvPr id="466" name="Google Shape;466;p81"/>
          <p:cNvPicPr preferRelativeResize="0"/>
          <p:nvPr/>
        </p:nvPicPr>
        <p:blipFill>
          <a:blip r:embed="rId7">
            <a:alphaModFix/>
          </a:blip>
          <a:stretch>
            <a:fillRect/>
          </a:stretch>
        </p:blipFill>
        <p:spPr>
          <a:xfrm>
            <a:off x="3280630" y="3246398"/>
            <a:ext cx="649325" cy="641301"/>
          </a:xfrm>
          <a:prstGeom prst="rect">
            <a:avLst/>
          </a:prstGeom>
          <a:noFill/>
          <a:ln>
            <a:noFill/>
          </a:ln>
        </p:spPr>
      </p:pic>
      <p:sp>
        <p:nvSpPr>
          <p:cNvPr id="467" name="Google Shape;467;p81"/>
          <p:cNvSpPr txBox="1"/>
          <p:nvPr/>
        </p:nvSpPr>
        <p:spPr>
          <a:xfrm>
            <a:off x="436900" y="1185421"/>
            <a:ext cx="1829700" cy="29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Principles</a:t>
            </a:r>
            <a:endParaRPr b="1" sz="1600">
              <a:solidFill>
                <a:schemeClr val="dk2"/>
              </a:solidFill>
              <a:latin typeface="Source Sans Pro"/>
              <a:ea typeface="Source Sans Pro"/>
              <a:cs typeface="Source Sans Pro"/>
              <a:sym typeface="Source Sans Pro"/>
            </a:endParaRPr>
          </a:p>
        </p:txBody>
      </p:sp>
      <p:sp>
        <p:nvSpPr>
          <p:cNvPr id="468" name="Google Shape;468;p81"/>
          <p:cNvSpPr txBox="1"/>
          <p:nvPr/>
        </p:nvSpPr>
        <p:spPr>
          <a:xfrm>
            <a:off x="436900" y="1476125"/>
            <a:ext cx="2690400" cy="2321700"/>
          </a:xfrm>
          <a:prstGeom prst="rect">
            <a:avLst/>
          </a:prstGeom>
          <a:noFill/>
          <a:ln>
            <a:noFill/>
          </a:ln>
        </p:spPr>
        <p:txBody>
          <a:bodyPr anchorCtr="0" anchor="t" bIns="0" lIns="0" spcFirstLastPara="1" rIns="0" wrap="square" tIns="0">
            <a:spAutoFit/>
          </a:bodyPr>
          <a:lstStyle/>
          <a:p>
            <a:pPr indent="-219709" lvl="0" marL="210312" rtl="0" algn="l">
              <a:spcBef>
                <a:spcPts val="0"/>
              </a:spcBef>
              <a:spcAft>
                <a:spcPts val="0"/>
              </a:spcAft>
              <a:buSzPts val="1300"/>
              <a:buFont typeface="Source Sans Pro"/>
              <a:buChar char="▸"/>
            </a:pPr>
            <a:r>
              <a:rPr lang="en" sz="1300">
                <a:latin typeface="Source Sans Pro"/>
                <a:ea typeface="Source Sans Pro"/>
                <a:cs typeface="Source Sans Pro"/>
                <a:sym typeface="Source Sans Pro"/>
              </a:rPr>
              <a:t>Teams need to collaborate</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Everyone takes </a:t>
            </a:r>
            <a:r>
              <a:rPr lang="en" sz="1300">
                <a:latin typeface="Source Sans Pro"/>
                <a:ea typeface="Source Sans Pro"/>
                <a:cs typeface="Source Sans Pro"/>
                <a:sym typeface="Source Sans Pro"/>
              </a:rPr>
              <a:t>ownership</a:t>
            </a:r>
            <a:r>
              <a:rPr lang="en" sz="1300">
                <a:latin typeface="Source Sans Pro"/>
                <a:ea typeface="Source Sans Pro"/>
                <a:cs typeface="Source Sans Pro"/>
                <a:sym typeface="Source Sans Pro"/>
              </a:rPr>
              <a:t> for their cloud usage</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A centralized team drives FinOps</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Reports should be accessible</a:t>
            </a:r>
            <a:br>
              <a:rPr lang="en" sz="1300">
                <a:latin typeface="Source Sans Pro"/>
                <a:ea typeface="Source Sans Pro"/>
                <a:cs typeface="Source Sans Pro"/>
                <a:sym typeface="Source Sans Pro"/>
              </a:rPr>
            </a:br>
            <a:r>
              <a:rPr lang="en" sz="1300">
                <a:latin typeface="Source Sans Pro"/>
                <a:ea typeface="Source Sans Pro"/>
                <a:cs typeface="Source Sans Pro"/>
                <a:sym typeface="Source Sans Pro"/>
              </a:rPr>
              <a:t>and timely</a:t>
            </a:r>
            <a:endParaRPr sz="1300">
              <a:latin typeface="Source Sans Pro"/>
              <a:ea typeface="Source Sans Pro"/>
              <a:cs typeface="Source Sans Pro"/>
              <a:sym typeface="Source Sans Pro"/>
            </a:endParaRPr>
          </a:p>
          <a:p>
            <a:pPr indent="-219709" lvl="0" marL="210312" rtl="0" algn="l">
              <a:spcBef>
                <a:spcPts val="500"/>
              </a:spcBef>
              <a:spcAft>
                <a:spcPts val="0"/>
              </a:spcAft>
              <a:buSzPts val="1300"/>
              <a:buFont typeface="Source Sans Pro"/>
              <a:buChar char="▸"/>
            </a:pPr>
            <a:r>
              <a:rPr lang="en" sz="1300">
                <a:latin typeface="Source Sans Pro"/>
                <a:ea typeface="Source Sans Pro"/>
                <a:cs typeface="Source Sans Pro"/>
                <a:sym typeface="Source Sans Pro"/>
              </a:rPr>
              <a:t>Decisions are driven by business value of cloud</a:t>
            </a:r>
            <a:endParaRPr sz="1300">
              <a:latin typeface="Source Sans Pro"/>
              <a:ea typeface="Source Sans Pro"/>
              <a:cs typeface="Source Sans Pro"/>
              <a:sym typeface="Source Sans Pro"/>
            </a:endParaRPr>
          </a:p>
          <a:p>
            <a:pPr indent="-219709" lvl="0" marL="210312" rtl="0" algn="l">
              <a:spcBef>
                <a:spcPts val="500"/>
              </a:spcBef>
              <a:spcAft>
                <a:spcPts val="500"/>
              </a:spcAft>
              <a:buSzPts val="1300"/>
              <a:buFont typeface="Source Sans Pro"/>
              <a:buChar char="▸"/>
            </a:pPr>
            <a:r>
              <a:rPr lang="en" sz="1300">
                <a:latin typeface="Source Sans Pro"/>
                <a:ea typeface="Source Sans Pro"/>
                <a:cs typeface="Source Sans Pro"/>
                <a:sym typeface="Source Sans Pro"/>
              </a:rPr>
              <a:t>Take advantage of the variable cost model of the cloud</a:t>
            </a:r>
            <a:endParaRPr sz="1300">
              <a:latin typeface="Source Sans Pro"/>
              <a:ea typeface="Source Sans Pro"/>
              <a:cs typeface="Source Sans Pro"/>
              <a:sym typeface="Source Sans Pro"/>
            </a:endParaRPr>
          </a:p>
        </p:txBody>
      </p:sp>
      <p:sp>
        <p:nvSpPr>
          <p:cNvPr id="469" name="Google Shape;469;p81"/>
          <p:cNvSpPr/>
          <p:nvPr/>
        </p:nvSpPr>
        <p:spPr>
          <a:xfrm>
            <a:off x="0" y="4365300"/>
            <a:ext cx="9144000" cy="77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1"/>
          <p:cNvSpPr/>
          <p:nvPr/>
        </p:nvSpPr>
        <p:spPr>
          <a:xfrm>
            <a:off x="425800" y="4339075"/>
            <a:ext cx="1302300" cy="6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Understanding Cloud Usage </a:t>
            </a:r>
            <a:br>
              <a:rPr lang="en" sz="1200">
                <a:solidFill>
                  <a:schemeClr val="lt1"/>
                </a:solidFill>
                <a:latin typeface="Source Sans Pro SemiBold"/>
                <a:ea typeface="Source Sans Pro SemiBold"/>
                <a:cs typeface="Source Sans Pro SemiBold"/>
                <a:sym typeface="Source Sans Pro SemiBold"/>
              </a:rPr>
            </a:br>
            <a:r>
              <a:rPr lang="en" sz="1200">
                <a:solidFill>
                  <a:schemeClr val="lt1"/>
                </a:solidFill>
                <a:latin typeface="Source Sans Pro SemiBold"/>
                <a:ea typeface="Source Sans Pro SemiBold"/>
                <a:cs typeface="Source Sans Pro SemiBold"/>
                <a:sym typeface="Source Sans Pro SemiBold"/>
              </a:rPr>
              <a:t>and Cost</a:t>
            </a:r>
            <a:endParaRPr sz="1200">
              <a:solidFill>
                <a:schemeClr val="lt1"/>
              </a:solidFill>
              <a:latin typeface="Source Sans Pro SemiBold"/>
              <a:ea typeface="Source Sans Pro SemiBold"/>
              <a:cs typeface="Source Sans Pro SemiBold"/>
              <a:sym typeface="Source Sans Pro SemiBold"/>
            </a:endParaRPr>
          </a:p>
        </p:txBody>
      </p:sp>
      <p:sp>
        <p:nvSpPr>
          <p:cNvPr id="471" name="Google Shape;471;p81"/>
          <p:cNvSpPr/>
          <p:nvPr/>
        </p:nvSpPr>
        <p:spPr>
          <a:xfrm>
            <a:off x="1819000" y="4339075"/>
            <a:ext cx="13023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Performance Tracking &amp; Benchmarking</a:t>
            </a:r>
            <a:endParaRPr sz="1200">
              <a:solidFill>
                <a:schemeClr val="lt1"/>
              </a:solidFill>
              <a:latin typeface="Source Sans Pro SemiBold"/>
              <a:ea typeface="Source Sans Pro SemiBold"/>
              <a:cs typeface="Source Sans Pro SemiBold"/>
              <a:sym typeface="Source Sans Pro SemiBold"/>
            </a:endParaRPr>
          </a:p>
        </p:txBody>
      </p:sp>
      <p:sp>
        <p:nvSpPr>
          <p:cNvPr id="472" name="Google Shape;472;p81"/>
          <p:cNvSpPr/>
          <p:nvPr/>
        </p:nvSpPr>
        <p:spPr>
          <a:xfrm>
            <a:off x="32122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Real-Time Decision Making</a:t>
            </a:r>
            <a:endParaRPr sz="1200">
              <a:solidFill>
                <a:schemeClr val="lt1"/>
              </a:solidFill>
              <a:latin typeface="Source Sans Pro SemiBold"/>
              <a:ea typeface="Source Sans Pro SemiBold"/>
              <a:cs typeface="Source Sans Pro SemiBold"/>
              <a:sym typeface="Source Sans Pro SemiBold"/>
            </a:endParaRPr>
          </a:p>
        </p:txBody>
      </p:sp>
      <p:sp>
        <p:nvSpPr>
          <p:cNvPr id="473" name="Google Shape;473;p81"/>
          <p:cNvSpPr/>
          <p:nvPr/>
        </p:nvSpPr>
        <p:spPr>
          <a:xfrm>
            <a:off x="46180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Rate Optimization</a:t>
            </a:r>
            <a:endParaRPr sz="1200">
              <a:solidFill>
                <a:schemeClr val="lt1"/>
              </a:solidFill>
              <a:latin typeface="Source Sans Pro SemiBold"/>
              <a:ea typeface="Source Sans Pro SemiBold"/>
              <a:cs typeface="Source Sans Pro SemiBold"/>
              <a:sym typeface="Source Sans Pro SemiBold"/>
            </a:endParaRPr>
          </a:p>
        </p:txBody>
      </p:sp>
      <p:sp>
        <p:nvSpPr>
          <p:cNvPr id="474" name="Google Shape;474;p81"/>
          <p:cNvSpPr/>
          <p:nvPr/>
        </p:nvSpPr>
        <p:spPr>
          <a:xfrm>
            <a:off x="6011200" y="4339075"/>
            <a:ext cx="13149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Usage Optimization</a:t>
            </a:r>
            <a:endParaRPr sz="1200">
              <a:solidFill>
                <a:schemeClr val="lt1"/>
              </a:solidFill>
              <a:latin typeface="Source Sans Pro SemiBold"/>
              <a:ea typeface="Source Sans Pro SemiBold"/>
              <a:cs typeface="Source Sans Pro SemiBold"/>
              <a:sym typeface="Source Sans Pro SemiBold"/>
            </a:endParaRPr>
          </a:p>
        </p:txBody>
      </p:sp>
      <p:sp>
        <p:nvSpPr>
          <p:cNvPr id="475" name="Google Shape;475;p81"/>
          <p:cNvSpPr/>
          <p:nvPr/>
        </p:nvSpPr>
        <p:spPr>
          <a:xfrm>
            <a:off x="7415700" y="4339175"/>
            <a:ext cx="1302300" cy="6099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Organizational Alignment</a:t>
            </a:r>
            <a:endParaRPr sz="1200">
              <a:solidFill>
                <a:schemeClr val="lt1"/>
              </a:solidFill>
              <a:latin typeface="Source Sans Pro SemiBold"/>
              <a:ea typeface="Source Sans Pro SemiBold"/>
              <a:cs typeface="Source Sans Pro SemiBold"/>
              <a:sym typeface="Source Sans Pro SemiBold"/>
            </a:endParaRPr>
          </a:p>
        </p:txBody>
      </p:sp>
      <p:sp>
        <p:nvSpPr>
          <p:cNvPr id="476" name="Google Shape;476;p81"/>
          <p:cNvSpPr txBox="1"/>
          <p:nvPr>
            <p:ph type="title"/>
          </p:nvPr>
        </p:nvSpPr>
        <p:spPr>
          <a:xfrm>
            <a:off x="449800" y="377275"/>
            <a:ext cx="1187400" cy="6414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1100"/>
              <a:buFont typeface="Arial"/>
              <a:buNone/>
            </a:pPr>
            <a:r>
              <a:rPr lang="en" sz="2633"/>
              <a:t>FinOps</a:t>
            </a:r>
            <a:endParaRPr sz="2633"/>
          </a:p>
          <a:p>
            <a:pPr indent="0" lvl="0" marL="0" rtl="0" algn="l">
              <a:lnSpc>
                <a:spcPct val="90000"/>
              </a:lnSpc>
              <a:spcBef>
                <a:spcPts val="0"/>
              </a:spcBef>
              <a:spcAft>
                <a:spcPts val="0"/>
              </a:spcAft>
              <a:buClr>
                <a:schemeClr val="dk1"/>
              </a:buClr>
              <a:buSzPts val="1100"/>
              <a:buFont typeface="Arial"/>
              <a:buNone/>
            </a:pPr>
            <a:r>
              <a:rPr b="0" lang="en" sz="1744">
                <a:latin typeface="Source Sans Pro SemiBold"/>
                <a:ea typeface="Source Sans Pro SemiBold"/>
                <a:cs typeface="Source Sans Pro SemiBold"/>
                <a:sym typeface="Source Sans Pro SemiBold"/>
              </a:rPr>
              <a:t>Framework</a:t>
            </a:r>
            <a:endParaRPr sz="2744"/>
          </a:p>
        </p:txBody>
      </p:sp>
      <p:sp>
        <p:nvSpPr>
          <p:cNvPr id="477" name="Google Shape;477;p81"/>
          <p:cNvSpPr txBox="1"/>
          <p:nvPr/>
        </p:nvSpPr>
        <p:spPr>
          <a:xfrm>
            <a:off x="6487498" y="469863"/>
            <a:ext cx="1954500" cy="24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Maturity</a:t>
            </a:r>
            <a:endParaRPr b="1" sz="1600">
              <a:solidFill>
                <a:schemeClr val="dk2"/>
              </a:solidFill>
              <a:latin typeface="Source Sans Pro"/>
              <a:ea typeface="Source Sans Pro"/>
              <a:cs typeface="Source Sans Pro"/>
              <a:sym typeface="Source Sans Pro"/>
            </a:endParaRPr>
          </a:p>
        </p:txBody>
      </p:sp>
      <p:sp>
        <p:nvSpPr>
          <p:cNvPr id="478" name="Google Shape;478;p81"/>
          <p:cNvSpPr txBox="1"/>
          <p:nvPr/>
        </p:nvSpPr>
        <p:spPr>
          <a:xfrm>
            <a:off x="6487500" y="1165775"/>
            <a:ext cx="1954500" cy="35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Phases</a:t>
            </a:r>
            <a:endParaRPr b="1" sz="1600">
              <a:solidFill>
                <a:schemeClr val="dk2"/>
              </a:solidFill>
              <a:latin typeface="Source Sans Pro"/>
              <a:ea typeface="Source Sans Pro"/>
              <a:cs typeface="Source Sans Pro"/>
              <a:sym typeface="Source Sans Pro"/>
            </a:endParaRPr>
          </a:p>
        </p:txBody>
      </p:sp>
      <p:sp>
        <p:nvSpPr>
          <p:cNvPr id="479" name="Google Shape;479;p81"/>
          <p:cNvSpPr/>
          <p:nvPr/>
        </p:nvSpPr>
        <p:spPr>
          <a:xfrm flipH="1">
            <a:off x="1702150" y="352175"/>
            <a:ext cx="51900" cy="5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81"/>
          <p:cNvGrpSpPr/>
          <p:nvPr/>
        </p:nvGrpSpPr>
        <p:grpSpPr>
          <a:xfrm>
            <a:off x="6625187" y="1589251"/>
            <a:ext cx="2174954" cy="2091392"/>
            <a:chOff x="6601675" y="1281850"/>
            <a:chExt cx="2326901" cy="2237501"/>
          </a:xfrm>
        </p:grpSpPr>
        <p:pic>
          <p:nvPicPr>
            <p:cNvPr id="481" name="Google Shape;481;p81"/>
            <p:cNvPicPr preferRelativeResize="0"/>
            <p:nvPr/>
          </p:nvPicPr>
          <p:blipFill>
            <a:blip r:embed="rId8">
              <a:alphaModFix/>
            </a:blip>
            <a:stretch>
              <a:fillRect/>
            </a:stretch>
          </p:blipFill>
          <p:spPr>
            <a:xfrm>
              <a:off x="6601675" y="1281850"/>
              <a:ext cx="2237501" cy="2237501"/>
            </a:xfrm>
            <a:prstGeom prst="rect">
              <a:avLst/>
            </a:prstGeom>
            <a:noFill/>
            <a:ln>
              <a:noFill/>
            </a:ln>
          </p:spPr>
        </p:pic>
        <p:pic>
          <p:nvPicPr>
            <p:cNvPr id="482" name="Google Shape;482;p81"/>
            <p:cNvPicPr preferRelativeResize="0"/>
            <p:nvPr/>
          </p:nvPicPr>
          <p:blipFill>
            <a:blip r:embed="rId9">
              <a:alphaModFix/>
            </a:blip>
            <a:stretch>
              <a:fillRect/>
            </a:stretch>
          </p:blipFill>
          <p:spPr>
            <a:xfrm>
              <a:off x="8157100" y="2209448"/>
              <a:ext cx="649325" cy="225852"/>
            </a:xfrm>
            <a:prstGeom prst="rect">
              <a:avLst/>
            </a:prstGeom>
            <a:noFill/>
            <a:ln>
              <a:noFill/>
            </a:ln>
          </p:spPr>
        </p:pic>
        <p:sp>
          <p:nvSpPr>
            <p:cNvPr id="483" name="Google Shape;483;p81"/>
            <p:cNvSpPr txBox="1"/>
            <p:nvPr/>
          </p:nvSpPr>
          <p:spPr>
            <a:xfrm>
              <a:off x="7936476" y="2169754"/>
              <a:ext cx="992100" cy="4617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852"/>
                <a:buNone/>
              </a:pPr>
              <a:r>
                <a:rPr lang="en" sz="800">
                  <a:solidFill>
                    <a:schemeClr val="lt1"/>
                  </a:solidFill>
                </a:rPr>
                <a:t>Rates </a:t>
              </a:r>
              <a:endParaRPr sz="800">
                <a:solidFill>
                  <a:schemeClr val="lt1"/>
                </a:solidFill>
              </a:endParaRPr>
            </a:p>
            <a:p>
              <a:pPr indent="0" lvl="0" marL="0" rtl="0" algn="ctr">
                <a:spcBef>
                  <a:spcPts val="0"/>
                </a:spcBef>
                <a:spcAft>
                  <a:spcPts val="0"/>
                </a:spcAft>
                <a:buSzPts val="852"/>
                <a:buNone/>
              </a:pPr>
              <a:r>
                <a:rPr lang="en" sz="800">
                  <a:solidFill>
                    <a:schemeClr val="lt1"/>
                  </a:solidFill>
                </a:rPr>
                <a:t>&amp; Usage</a:t>
              </a:r>
              <a:endParaRPr sz="800">
                <a:solidFill>
                  <a:schemeClr val="lt1"/>
                </a:solidFill>
              </a:endParaRPr>
            </a:p>
          </p:txBody>
        </p:sp>
      </p:grpSp>
      <p:sp>
        <p:nvSpPr>
          <p:cNvPr id="484" name="Google Shape;484;p81"/>
          <p:cNvSpPr txBox="1"/>
          <p:nvPr/>
        </p:nvSpPr>
        <p:spPr>
          <a:xfrm>
            <a:off x="1895200" y="254825"/>
            <a:ext cx="3786600" cy="7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688"/>
              <a:buFont typeface="Arial"/>
              <a:buNone/>
            </a:pPr>
            <a:r>
              <a:rPr b="1" lang="en" sz="975">
                <a:solidFill>
                  <a:schemeClr val="dk1"/>
                </a:solidFill>
              </a:rPr>
              <a:t>FinOps</a:t>
            </a:r>
            <a:r>
              <a:rPr lang="en" sz="975">
                <a:solidFill>
                  <a:schemeClr val="dk1"/>
                </a:solidFill>
              </a:rPr>
              <a:t> is an evolving </a:t>
            </a:r>
            <a:r>
              <a:rPr b="1" lang="en" sz="975">
                <a:solidFill>
                  <a:schemeClr val="dk1"/>
                </a:solidFill>
              </a:rPr>
              <a:t>cloud financial management discipline </a:t>
            </a:r>
            <a:r>
              <a:rPr lang="en" sz="975">
                <a:solidFill>
                  <a:schemeClr val="dk1"/>
                </a:solidFill>
              </a:rPr>
              <a:t>and</a:t>
            </a:r>
            <a:r>
              <a:rPr b="1" lang="en" sz="975">
                <a:solidFill>
                  <a:schemeClr val="dk1"/>
                </a:solidFill>
              </a:rPr>
              <a:t> cultural practice</a:t>
            </a:r>
            <a:r>
              <a:rPr lang="en" sz="975">
                <a:solidFill>
                  <a:schemeClr val="dk1"/>
                </a:solidFill>
              </a:rPr>
              <a:t> that enables organizations to get </a:t>
            </a:r>
            <a:r>
              <a:rPr b="1" lang="en" sz="975">
                <a:solidFill>
                  <a:schemeClr val="dk1"/>
                </a:solidFill>
              </a:rPr>
              <a:t>maximum business value</a:t>
            </a:r>
            <a:r>
              <a:rPr lang="en" sz="975">
                <a:solidFill>
                  <a:schemeClr val="dk1"/>
                </a:solidFill>
              </a:rPr>
              <a:t> by helping engineering, finance &amp; business teams to collaborate on data-driven spending decision</a:t>
            </a:r>
            <a:endParaRPr sz="1275">
              <a:latin typeface="IBM Plex Sans"/>
              <a:ea typeface="IBM Plex Sans"/>
              <a:cs typeface="IBM Plex Sans"/>
              <a:sym typeface="IBM Plex Sans"/>
            </a:endParaRPr>
          </a:p>
        </p:txBody>
      </p:sp>
      <p:pic>
        <p:nvPicPr>
          <p:cNvPr id="485" name="Google Shape;485;p81"/>
          <p:cNvPicPr preferRelativeResize="0"/>
          <p:nvPr/>
        </p:nvPicPr>
        <p:blipFill>
          <a:blip r:embed="rId10">
            <a:alphaModFix/>
          </a:blip>
          <a:stretch>
            <a:fillRect/>
          </a:stretch>
        </p:blipFill>
        <p:spPr>
          <a:xfrm>
            <a:off x="7411715" y="474000"/>
            <a:ext cx="1312460" cy="544675"/>
          </a:xfrm>
          <a:prstGeom prst="rect">
            <a:avLst/>
          </a:prstGeom>
          <a:noFill/>
          <a:ln>
            <a:noFill/>
          </a:ln>
        </p:spPr>
      </p:pic>
      <p:sp>
        <p:nvSpPr>
          <p:cNvPr id="486" name="Google Shape;486;p81"/>
          <p:cNvSpPr txBox="1"/>
          <p:nvPr/>
        </p:nvSpPr>
        <p:spPr>
          <a:xfrm>
            <a:off x="7433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Crawl</a:t>
            </a:r>
            <a:endParaRPr sz="1000">
              <a:solidFill>
                <a:schemeClr val="dk2"/>
              </a:solidFill>
              <a:latin typeface="Source Sans Pro SemiBold"/>
              <a:ea typeface="Source Sans Pro SemiBold"/>
              <a:cs typeface="Source Sans Pro SemiBold"/>
              <a:sym typeface="Source Sans Pro SemiBold"/>
            </a:endParaRPr>
          </a:p>
        </p:txBody>
      </p:sp>
      <p:sp>
        <p:nvSpPr>
          <p:cNvPr id="487" name="Google Shape;487;p81"/>
          <p:cNvSpPr txBox="1"/>
          <p:nvPr/>
        </p:nvSpPr>
        <p:spPr>
          <a:xfrm>
            <a:off x="7874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Walk</a:t>
            </a:r>
            <a:endParaRPr sz="1000">
              <a:solidFill>
                <a:schemeClr val="dk2"/>
              </a:solidFill>
              <a:latin typeface="Source Sans Pro SemiBold"/>
              <a:ea typeface="Source Sans Pro SemiBold"/>
              <a:cs typeface="Source Sans Pro SemiBold"/>
              <a:sym typeface="Source Sans Pro SemiBold"/>
            </a:endParaRPr>
          </a:p>
        </p:txBody>
      </p:sp>
      <p:sp>
        <p:nvSpPr>
          <p:cNvPr id="488" name="Google Shape;488;p81"/>
          <p:cNvSpPr txBox="1"/>
          <p:nvPr/>
        </p:nvSpPr>
        <p:spPr>
          <a:xfrm>
            <a:off x="8315150" y="1052050"/>
            <a:ext cx="387600" cy="20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2"/>
                </a:solidFill>
                <a:latin typeface="Source Sans Pro SemiBold"/>
                <a:ea typeface="Source Sans Pro SemiBold"/>
                <a:cs typeface="Source Sans Pro SemiBold"/>
                <a:sym typeface="Source Sans Pro SemiBold"/>
              </a:rPr>
              <a:t>Run</a:t>
            </a:r>
            <a:endParaRPr sz="1000">
              <a:solidFill>
                <a:schemeClr val="dk2"/>
              </a:solidFill>
              <a:latin typeface="Source Sans Pro SemiBold"/>
              <a:ea typeface="Source Sans Pro SemiBold"/>
              <a:cs typeface="Source Sans Pro SemiBold"/>
              <a:sym typeface="Source Sans Pr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2"/>
          <p:cNvSpPr txBox="1"/>
          <p:nvPr>
            <p:ph idx="1" type="subTitle"/>
          </p:nvPr>
        </p:nvSpPr>
        <p:spPr>
          <a:xfrm>
            <a:off x="1013725" y="1731925"/>
            <a:ext cx="71121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100">
                <a:solidFill>
                  <a:schemeClr val="lt1"/>
                </a:solidFill>
              </a:rPr>
              <a:t>Advancing the people who do cloud financial management</a:t>
            </a:r>
            <a:endParaRPr/>
          </a:p>
        </p:txBody>
      </p:sp>
      <p:sp>
        <p:nvSpPr>
          <p:cNvPr id="494" name="Google Shape;494;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5" name="Google Shape;495;p82"/>
          <p:cNvPicPr preferRelativeResize="0"/>
          <p:nvPr/>
        </p:nvPicPr>
        <p:blipFill rotWithShape="1">
          <a:blip r:embed="rId3">
            <a:alphaModFix/>
          </a:blip>
          <a:srcRect b="0" l="0" r="0" t="0"/>
          <a:stretch/>
        </p:blipFill>
        <p:spPr>
          <a:xfrm>
            <a:off x="294487" y="2496349"/>
            <a:ext cx="400000" cy="400000"/>
          </a:xfrm>
          <a:prstGeom prst="rect">
            <a:avLst/>
          </a:prstGeom>
          <a:noFill/>
          <a:ln>
            <a:noFill/>
          </a:ln>
        </p:spPr>
      </p:pic>
      <p:pic>
        <p:nvPicPr>
          <p:cNvPr id="496" name="Google Shape;496;p82"/>
          <p:cNvPicPr preferRelativeResize="0"/>
          <p:nvPr/>
        </p:nvPicPr>
        <p:blipFill rotWithShape="1">
          <a:blip r:embed="rId4">
            <a:alphaModFix/>
          </a:blip>
          <a:srcRect b="0" l="0" r="0" t="0"/>
          <a:stretch/>
        </p:blipFill>
        <p:spPr>
          <a:xfrm>
            <a:off x="3258493" y="2400563"/>
            <a:ext cx="463425" cy="463425"/>
          </a:xfrm>
          <a:prstGeom prst="rect">
            <a:avLst/>
          </a:prstGeom>
          <a:noFill/>
          <a:ln>
            <a:noFill/>
          </a:ln>
        </p:spPr>
      </p:pic>
      <p:pic>
        <p:nvPicPr>
          <p:cNvPr id="497" name="Google Shape;497;p82"/>
          <p:cNvPicPr preferRelativeResize="0"/>
          <p:nvPr/>
        </p:nvPicPr>
        <p:blipFill rotWithShape="1">
          <a:blip r:embed="rId5">
            <a:alphaModFix/>
          </a:blip>
          <a:srcRect b="0" l="0" r="0" t="0"/>
          <a:stretch/>
        </p:blipFill>
        <p:spPr>
          <a:xfrm>
            <a:off x="6165812" y="2467876"/>
            <a:ext cx="463425" cy="463425"/>
          </a:xfrm>
          <a:prstGeom prst="rect">
            <a:avLst/>
          </a:prstGeom>
          <a:noFill/>
          <a:ln>
            <a:noFill/>
          </a:ln>
        </p:spPr>
      </p:pic>
      <p:sp>
        <p:nvSpPr>
          <p:cNvPr id="498" name="Google Shape;498;p82"/>
          <p:cNvSpPr txBox="1"/>
          <p:nvPr>
            <p:ph idx="4294967295" type="body"/>
          </p:nvPr>
        </p:nvSpPr>
        <p:spPr>
          <a:xfrm>
            <a:off x="694463" y="2524525"/>
            <a:ext cx="2448600" cy="14031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400">
                <a:solidFill>
                  <a:schemeClr val="lt1"/>
                </a:solidFill>
                <a:latin typeface="Source Sans Pro SemiBold"/>
                <a:ea typeface="Source Sans Pro SemiBold"/>
                <a:cs typeface="Source Sans Pro SemiBold"/>
                <a:sym typeface="Source Sans Pro SemiBold"/>
              </a:rPr>
              <a:t>Central community for learning FinOps </a:t>
            </a:r>
            <a:r>
              <a:rPr lang="en" sz="1400">
                <a:solidFill>
                  <a:schemeClr val="lt1"/>
                </a:solidFill>
              </a:rPr>
              <a:t>through virtual events, meetups, slack and other channels</a:t>
            </a:r>
            <a:endParaRPr sz="1400">
              <a:solidFill>
                <a:schemeClr val="lt1"/>
              </a:solidFill>
            </a:endParaRPr>
          </a:p>
        </p:txBody>
      </p:sp>
      <p:sp>
        <p:nvSpPr>
          <p:cNvPr id="499" name="Google Shape;499;p82"/>
          <p:cNvSpPr txBox="1"/>
          <p:nvPr>
            <p:ph idx="4294967295" type="body"/>
          </p:nvPr>
        </p:nvSpPr>
        <p:spPr>
          <a:xfrm>
            <a:off x="3680888" y="2524525"/>
            <a:ext cx="2448600" cy="1203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 sz="1400">
                <a:solidFill>
                  <a:schemeClr val="lt1"/>
                </a:solidFill>
                <a:latin typeface="Source Sans Pro SemiBold"/>
                <a:ea typeface="Source Sans Pro SemiBold"/>
                <a:cs typeface="Source Sans Pro SemiBold"/>
                <a:sym typeface="Source Sans Pro SemiBold"/>
              </a:rPr>
              <a:t>Career development of practitioners</a:t>
            </a:r>
            <a:r>
              <a:rPr lang="en" sz="1400">
                <a:solidFill>
                  <a:schemeClr val="lt1"/>
                </a:solidFill>
                <a:latin typeface="Source Sans Pro SemiBold"/>
                <a:ea typeface="Source Sans Pro SemiBold"/>
                <a:cs typeface="Source Sans Pro SemiBold"/>
                <a:sym typeface="Source Sans Pro SemiBold"/>
              </a:rPr>
              <a:t> </a:t>
            </a:r>
            <a:r>
              <a:rPr lang="en" sz="1400">
                <a:solidFill>
                  <a:schemeClr val="lt1"/>
                </a:solidFill>
              </a:rPr>
              <a:t>through training and certification</a:t>
            </a:r>
            <a:endParaRPr sz="1400">
              <a:solidFill>
                <a:schemeClr val="lt1"/>
              </a:solidFill>
            </a:endParaRPr>
          </a:p>
        </p:txBody>
      </p:sp>
      <p:sp>
        <p:nvSpPr>
          <p:cNvPr id="500" name="Google Shape;500;p82"/>
          <p:cNvSpPr txBox="1"/>
          <p:nvPr>
            <p:ph idx="4294967295" type="body"/>
          </p:nvPr>
        </p:nvSpPr>
        <p:spPr>
          <a:xfrm>
            <a:off x="6665513" y="2467875"/>
            <a:ext cx="2184000" cy="1203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400">
                <a:solidFill>
                  <a:schemeClr val="lt1"/>
                </a:solidFill>
                <a:latin typeface="Source Sans Pro SemiBold"/>
                <a:ea typeface="Source Sans Pro SemiBold"/>
                <a:cs typeface="Source Sans Pro SemiBold"/>
                <a:sym typeface="Source Sans Pro SemiBold"/>
              </a:rPr>
              <a:t>Open standards and best practices</a:t>
            </a:r>
            <a:r>
              <a:rPr lang="en" sz="1400">
                <a:solidFill>
                  <a:schemeClr val="lt1"/>
                </a:solidFill>
                <a:latin typeface="Source Sans Pro SemiBold"/>
                <a:ea typeface="Source Sans Pro SemiBold"/>
                <a:cs typeface="Source Sans Pro SemiBold"/>
                <a:sym typeface="Source Sans Pro SemiBold"/>
              </a:rPr>
              <a:t> </a:t>
            </a:r>
            <a:r>
              <a:rPr lang="en" sz="1400">
                <a:solidFill>
                  <a:schemeClr val="lt1"/>
                </a:solidFill>
              </a:rPr>
              <a:t>through the FinOps.org Framework</a:t>
            </a:r>
            <a:endParaRPr sz="1400">
              <a:solidFill>
                <a:schemeClr val="lt1"/>
              </a:solidFill>
            </a:endParaRPr>
          </a:p>
        </p:txBody>
      </p:sp>
      <p:sp>
        <p:nvSpPr>
          <p:cNvPr id="501" name="Google Shape;501;p82"/>
          <p:cNvSpPr/>
          <p:nvPr/>
        </p:nvSpPr>
        <p:spPr>
          <a:xfrm>
            <a:off x="3087875" y="4086900"/>
            <a:ext cx="2439600" cy="463500"/>
          </a:xfrm>
          <a:prstGeom prst="roundRect">
            <a:avLst>
              <a:gd fmla="val 16667" name="adj"/>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Source Sans Pro"/>
                <a:ea typeface="Source Sans Pro"/>
                <a:cs typeface="Source Sans Pro"/>
                <a:sym typeface="Source Sans Pro"/>
              </a:rPr>
              <a:t>FinOps.org</a:t>
            </a:r>
            <a:endParaRPr b="1" sz="2200">
              <a:solidFill>
                <a:schemeClr val="lt1"/>
              </a:solidFill>
              <a:latin typeface="Source Sans Pro"/>
              <a:ea typeface="Source Sans Pro"/>
              <a:cs typeface="Source Sans Pro"/>
              <a:sym typeface="Source Sans Pro"/>
            </a:endParaRPr>
          </a:p>
        </p:txBody>
      </p:sp>
      <p:pic>
        <p:nvPicPr>
          <p:cNvPr id="502" name="Google Shape;502;p82"/>
          <p:cNvPicPr preferRelativeResize="0"/>
          <p:nvPr/>
        </p:nvPicPr>
        <p:blipFill rotWithShape="1">
          <a:blip r:embed="rId6">
            <a:alphaModFix/>
          </a:blip>
          <a:srcRect b="0" l="29" r="39" t="0"/>
          <a:stretch/>
        </p:blipFill>
        <p:spPr>
          <a:xfrm>
            <a:off x="3026026" y="803274"/>
            <a:ext cx="2674801" cy="708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Addendum</a:t>
            </a:r>
            <a:endParaRPr/>
          </a:p>
        </p:txBody>
      </p:sp>
      <p:sp>
        <p:nvSpPr>
          <p:cNvPr id="508" name="Google Shape;508;p8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4"/>
          <p:cNvSpPr txBox="1"/>
          <p:nvPr>
            <p:ph idx="4294967295" type="body"/>
          </p:nvPr>
        </p:nvSpPr>
        <p:spPr>
          <a:xfrm>
            <a:off x="960350" y="3822600"/>
            <a:ext cx="26229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Fund and manage the budget</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Marketing and strategic direction</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Elected &amp; premier members</a:t>
            </a:r>
            <a:endParaRPr sz="1080">
              <a:latin typeface="Source Sans Pro SemiBold"/>
              <a:ea typeface="Source Sans Pro SemiBold"/>
              <a:cs typeface="Source Sans Pro SemiBold"/>
              <a:sym typeface="Source Sans Pro SemiBold"/>
            </a:endParaRPr>
          </a:p>
        </p:txBody>
      </p:sp>
      <p:grpSp>
        <p:nvGrpSpPr>
          <p:cNvPr id="514" name="Google Shape;514;p84"/>
          <p:cNvGrpSpPr/>
          <p:nvPr/>
        </p:nvGrpSpPr>
        <p:grpSpPr>
          <a:xfrm>
            <a:off x="1824400" y="1270526"/>
            <a:ext cx="5407253" cy="1929900"/>
            <a:chOff x="1868375" y="1194338"/>
            <a:chExt cx="5407253" cy="1929900"/>
          </a:xfrm>
        </p:grpSpPr>
        <p:sp>
          <p:nvSpPr>
            <p:cNvPr id="515" name="Google Shape;515;p84"/>
            <p:cNvSpPr/>
            <p:nvPr/>
          </p:nvSpPr>
          <p:spPr>
            <a:xfrm>
              <a:off x="3588403" y="1194338"/>
              <a:ext cx="1929900" cy="1929900"/>
            </a:xfrm>
            <a:prstGeom prst="ellipse">
              <a:avLst/>
            </a:prstGeom>
            <a:solidFill>
              <a:srgbClr val="AF4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Technical Advisory Council</a:t>
              </a:r>
              <a:endParaRPr sz="1600">
                <a:solidFill>
                  <a:schemeClr val="lt1"/>
                </a:solidFill>
                <a:latin typeface="Source Sans Pro SemiBold"/>
                <a:ea typeface="Source Sans Pro SemiBold"/>
                <a:cs typeface="Source Sans Pro SemiBold"/>
                <a:sym typeface="Source Sans Pro SemiBold"/>
              </a:endParaRPr>
            </a:p>
          </p:txBody>
        </p:sp>
        <p:sp>
          <p:nvSpPr>
            <p:cNvPr id="516" name="Google Shape;516;p84"/>
            <p:cNvSpPr/>
            <p:nvPr/>
          </p:nvSpPr>
          <p:spPr>
            <a:xfrm>
              <a:off x="1868375" y="1194338"/>
              <a:ext cx="1929900" cy="1929900"/>
            </a:xfrm>
            <a:prstGeom prst="ellipse">
              <a:avLst/>
            </a:prstGeom>
            <a:solidFill>
              <a:srgbClr val="007E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Governing Board</a:t>
              </a:r>
              <a:endParaRPr sz="1600">
                <a:solidFill>
                  <a:schemeClr val="lt1"/>
                </a:solidFill>
                <a:latin typeface="Source Sans Pro SemiBold"/>
                <a:ea typeface="Source Sans Pro SemiBold"/>
                <a:cs typeface="Source Sans Pro SemiBold"/>
                <a:sym typeface="Source Sans Pro SemiBold"/>
              </a:endParaRPr>
            </a:p>
          </p:txBody>
        </p:sp>
        <p:sp>
          <p:nvSpPr>
            <p:cNvPr id="517" name="Google Shape;517;p84"/>
            <p:cNvSpPr/>
            <p:nvPr/>
          </p:nvSpPr>
          <p:spPr>
            <a:xfrm>
              <a:off x="5345728" y="1194338"/>
              <a:ext cx="1929900" cy="1929900"/>
            </a:xfrm>
            <a:prstGeom prst="ellipse">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Practitioner Community</a:t>
              </a:r>
              <a:endParaRPr sz="1600">
                <a:solidFill>
                  <a:schemeClr val="lt1"/>
                </a:solidFill>
                <a:latin typeface="Source Sans Pro SemiBold"/>
                <a:ea typeface="Source Sans Pro SemiBold"/>
                <a:cs typeface="Source Sans Pro SemiBold"/>
                <a:sym typeface="Source Sans Pro SemiBold"/>
              </a:endParaRPr>
            </a:p>
          </p:txBody>
        </p:sp>
      </p:grpSp>
      <p:sp>
        <p:nvSpPr>
          <p:cNvPr id="518" name="Google Shape;518;p84"/>
          <p:cNvSpPr/>
          <p:nvPr/>
        </p:nvSpPr>
        <p:spPr>
          <a:xfrm>
            <a:off x="5682173" y="2839925"/>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 sz="1300">
                <a:solidFill>
                  <a:schemeClr val="dk1"/>
                </a:solidFill>
                <a:latin typeface="Source Sans Pro SemiBold"/>
                <a:ea typeface="Source Sans Pro SemiBold"/>
                <a:cs typeface="Source Sans Pro SemiBold"/>
                <a:sym typeface="Source Sans Pro SemiBold"/>
              </a:rPr>
              <a:t>End User </a:t>
            </a:r>
            <a:endParaRPr sz="1300">
              <a:solidFill>
                <a:schemeClr val="dk1"/>
              </a:solidFill>
              <a:latin typeface="Source Sans Pro SemiBold"/>
              <a:ea typeface="Source Sans Pro SemiBold"/>
              <a:cs typeface="Source Sans Pro SemiBold"/>
              <a:sym typeface="Source Sans Pro SemiBold"/>
            </a:endParaRPr>
          </a:p>
          <a:p>
            <a:pPr indent="0" lvl="0" marL="0" rtl="0" algn="ctr">
              <a:lnSpc>
                <a:spcPct val="90000"/>
              </a:lnSpc>
              <a:spcBef>
                <a:spcPts val="0"/>
              </a:spcBef>
              <a:spcAft>
                <a:spcPts val="0"/>
              </a:spcAft>
              <a:buClr>
                <a:schemeClr val="dk1"/>
              </a:buClr>
              <a:buSzPts val="1100"/>
              <a:buFont typeface="Arial"/>
              <a:buNone/>
            </a:pPr>
            <a:r>
              <a:rPr lang="en" sz="1300">
                <a:solidFill>
                  <a:schemeClr val="dk1"/>
                </a:solidFill>
                <a:latin typeface="Source Sans Pro SemiBold"/>
                <a:ea typeface="Source Sans Pro SemiBold"/>
                <a:cs typeface="Source Sans Pro SemiBold"/>
                <a:sym typeface="Source Sans Pro SemiBold"/>
              </a:rPr>
              <a:t>SIGs and</a:t>
            </a:r>
            <a:endParaRPr sz="1300">
              <a:solidFill>
                <a:schemeClr val="dk1"/>
              </a:solidFill>
              <a:latin typeface="Source Sans Pro SemiBold"/>
              <a:ea typeface="Source Sans Pro SemiBold"/>
              <a:cs typeface="Source Sans Pro SemiBold"/>
              <a:sym typeface="Source Sans Pro SemiBold"/>
            </a:endParaRPr>
          </a:p>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User Groups</a:t>
            </a:r>
            <a:endParaRPr sz="1300">
              <a:solidFill>
                <a:schemeClr val="dk1"/>
              </a:solidFill>
              <a:latin typeface="Source Sans Pro SemiBold"/>
              <a:ea typeface="Source Sans Pro SemiBold"/>
              <a:cs typeface="Source Sans Pro SemiBold"/>
              <a:sym typeface="Source Sans Pro SemiBold"/>
            </a:endParaRPr>
          </a:p>
        </p:txBody>
      </p:sp>
      <p:sp>
        <p:nvSpPr>
          <p:cNvPr id="519" name="Google Shape;519;p8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40"/>
              <a:t>We are a Linux Foundation Program</a:t>
            </a:r>
            <a:endParaRPr sz="3040"/>
          </a:p>
        </p:txBody>
      </p:sp>
      <p:sp>
        <p:nvSpPr>
          <p:cNvPr id="520" name="Google Shape;520;p84"/>
          <p:cNvSpPr/>
          <p:nvPr/>
        </p:nvSpPr>
        <p:spPr>
          <a:xfrm>
            <a:off x="3956974" y="2839925"/>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Special Interest Groups</a:t>
            </a:r>
            <a:endParaRPr sz="1300">
              <a:solidFill>
                <a:schemeClr val="dk1"/>
              </a:solidFill>
              <a:latin typeface="Source Sans Pro SemiBold"/>
              <a:ea typeface="Source Sans Pro SemiBold"/>
              <a:cs typeface="Source Sans Pro SemiBold"/>
              <a:sym typeface="Source Sans Pro SemiBold"/>
            </a:endParaRPr>
          </a:p>
        </p:txBody>
      </p:sp>
      <p:sp>
        <p:nvSpPr>
          <p:cNvPr id="521" name="Google Shape;521;p84"/>
          <p:cNvSpPr/>
          <p:nvPr/>
        </p:nvSpPr>
        <p:spPr>
          <a:xfrm>
            <a:off x="2231775" y="2839925"/>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Marketing Committee</a:t>
            </a:r>
            <a:endParaRPr sz="1300">
              <a:solidFill>
                <a:schemeClr val="dk1"/>
              </a:solidFill>
              <a:latin typeface="Source Sans Pro SemiBold"/>
              <a:ea typeface="Source Sans Pro SemiBold"/>
              <a:cs typeface="Source Sans Pro SemiBold"/>
              <a:sym typeface="Source Sans Pro SemiBold"/>
            </a:endParaRPr>
          </a:p>
        </p:txBody>
      </p:sp>
      <p:sp>
        <p:nvSpPr>
          <p:cNvPr id="522" name="Google Shape;522;p84"/>
          <p:cNvSpPr txBox="1"/>
          <p:nvPr>
            <p:ph idx="4294967295" type="body"/>
          </p:nvPr>
        </p:nvSpPr>
        <p:spPr>
          <a:xfrm>
            <a:off x="3507175" y="3822600"/>
            <a:ext cx="21750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~10 top FinOps experts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Defines standards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Elected individuals</a:t>
            </a:r>
            <a:endParaRPr sz="1080">
              <a:latin typeface="Source Sans Pro SemiBold"/>
              <a:ea typeface="Source Sans Pro SemiBold"/>
              <a:cs typeface="Source Sans Pro SemiBold"/>
              <a:sym typeface="Source Sans Pro SemiBold"/>
            </a:endParaRPr>
          </a:p>
        </p:txBody>
      </p:sp>
      <p:sp>
        <p:nvSpPr>
          <p:cNvPr id="523" name="Google Shape;523;p84"/>
          <p:cNvSpPr txBox="1"/>
          <p:nvPr>
            <p:ph idx="4294967295" type="body"/>
          </p:nvPr>
        </p:nvSpPr>
        <p:spPr>
          <a:xfrm>
            <a:off x="5602675" y="3822600"/>
            <a:ext cx="26592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Real world practitioners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Connect and grow community</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Share learnings and stories</a:t>
            </a:r>
            <a:endParaRPr sz="1080">
              <a:latin typeface="Source Sans Pro SemiBold"/>
              <a:ea typeface="Source Sans Pro SemiBold"/>
              <a:cs typeface="Source Sans Pro SemiBold"/>
              <a:sym typeface="Source Sans Pr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nOps Foundati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inOps Theme 1.2">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